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sldIdLst>
    <p:sldId id="256" r:id="rId2"/>
    <p:sldId id="285" r:id="rId3"/>
    <p:sldId id="286" r:id="rId4"/>
    <p:sldId id="287" r:id="rId5"/>
    <p:sldId id="304" r:id="rId6"/>
    <p:sldId id="301" r:id="rId7"/>
    <p:sldId id="259" r:id="rId8"/>
    <p:sldId id="297" r:id="rId9"/>
    <p:sldId id="298" r:id="rId10"/>
    <p:sldId id="262" r:id="rId11"/>
    <p:sldId id="263" r:id="rId12"/>
    <p:sldId id="264" r:id="rId13"/>
    <p:sldId id="290" r:id="rId14"/>
    <p:sldId id="300" r:id="rId15"/>
    <p:sldId id="299" r:id="rId16"/>
    <p:sldId id="281" r:id="rId17"/>
    <p:sldId id="282" r:id="rId18"/>
    <p:sldId id="284" r:id="rId19"/>
    <p:sldId id="273" r:id="rId20"/>
    <p:sldId id="291" r:id="rId21"/>
    <p:sldId id="274" r:id="rId22"/>
    <p:sldId id="292" r:id="rId23"/>
    <p:sldId id="316" r:id="rId24"/>
    <p:sldId id="317" r:id="rId25"/>
    <p:sldId id="318" r:id="rId26"/>
    <p:sldId id="319" r:id="rId27"/>
    <p:sldId id="320" r:id="rId28"/>
    <p:sldId id="267" r:id="rId29"/>
    <p:sldId id="302" r:id="rId30"/>
    <p:sldId id="305" r:id="rId31"/>
    <p:sldId id="306" r:id="rId32"/>
    <p:sldId id="307" r:id="rId33"/>
    <p:sldId id="308" r:id="rId34"/>
    <p:sldId id="309" r:id="rId35"/>
    <p:sldId id="310" r:id="rId36"/>
    <p:sldId id="265" r:id="rId37"/>
    <p:sldId id="293" r:id="rId38"/>
    <p:sldId id="294" r:id="rId39"/>
    <p:sldId id="268" r:id="rId40"/>
    <p:sldId id="295" r:id="rId41"/>
    <p:sldId id="270" r:id="rId42"/>
    <p:sldId id="283" r:id="rId43"/>
    <p:sldId id="296" r:id="rId44"/>
    <p:sldId id="272" r:id="rId45"/>
    <p:sldId id="276" r:id="rId46"/>
    <p:sldId id="279" r:id="rId47"/>
    <p:sldId id="277" r:id="rId48"/>
    <p:sldId id="280" r:id="rId49"/>
    <p:sldId id="311" r:id="rId50"/>
    <p:sldId id="312" r:id="rId51"/>
    <p:sldId id="313" r:id="rId52"/>
    <p:sldId id="314" r:id="rId53"/>
    <p:sldId id="315" r:id="rId54"/>
    <p:sldId id="303" r:id="rId55"/>
    <p:sldId id="28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988B1-8826-4324-93DC-E9F4FEE57F5E}" type="datetimeFigureOut">
              <a:rPr lang="en-US" smtClean="0"/>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0C85F3-383E-499A-B5D2-66D4C87FF48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C88A32F-155E-49A9-91E5-90AA15AA9B79}" type="slidenum">
              <a:rPr lang="zh-CN" altLang="en-US"/>
              <a:pPr/>
              <a:t>35</a:t>
            </a:fld>
            <a:endParaRPr lang="en-US" altLang="zh-CN"/>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zh-CN" sz="700" smtClean="0">
                <a:cs typeface="Arial" pitchFamily="34" charset="0"/>
              </a:rPr>
              <a:t>Do NOT burst any blisters, touch infected area or apply any lotions to the injury as this will retain heat within the burn.</a:t>
            </a:r>
          </a:p>
          <a:p>
            <a:pPr eaLnBrk="1" hangingPunct="1"/>
            <a:endParaRPr lang="zh-CN" alt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2/11/2019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263"/>
            <a:ext cx="7086600" cy="1403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0863"/>
            <a:ext cx="3467100" cy="398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820863"/>
            <a:ext cx="3467100" cy="398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3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32"/>
          <p:cNvSpPr>
            <a:spLocks noGrp="1" noChangeArrowheads="1"/>
          </p:cNvSpPr>
          <p:nvPr>
            <p:ph type="sldNum" sz="quarter" idx="12"/>
          </p:nvPr>
        </p:nvSpPr>
        <p:spPr>
          <a:ln/>
        </p:spPr>
        <p:txBody>
          <a:bodyPr/>
          <a:lstStyle>
            <a:lvl1pPr>
              <a:defRPr/>
            </a:lvl1pPr>
          </a:lstStyle>
          <a:p>
            <a:pPr>
              <a:defRPr/>
            </a:pPr>
            <a:fld id="{517ACB8F-C256-4414-84C4-20398C0F1236}"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2/11/2019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books.org/wiki/Image:Firemans_carry.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books.org/wiki/Image:Two-hand_seat_carry.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n.wikibooks.org/wiki/Image:Four-hand_carry.gif"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en.wikibooks.org/wiki/Image:Fore-aft_carry.p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TH2.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0" y="2133600"/>
            <a:ext cx="7010400" cy="1295400"/>
          </a:xfrm>
        </p:spPr>
        <p:txBody>
          <a:bodyPr>
            <a:normAutofit/>
          </a:bodyPr>
          <a:lstStyle/>
          <a:p>
            <a:pPr algn="l"/>
            <a:r>
              <a:rPr lang="en-US" dirty="0" smtClean="0">
                <a:solidFill>
                  <a:schemeClr val="bg1"/>
                </a:solidFill>
              </a:rPr>
              <a:t>   BASIC FIRST AID</a:t>
            </a:r>
            <a:endParaRPr lang="en-US" dirty="0">
              <a:solidFill>
                <a:schemeClr val="bg1"/>
              </a:solidFill>
            </a:endParaRPr>
          </a:p>
        </p:txBody>
      </p:sp>
      <p:sp>
        <p:nvSpPr>
          <p:cNvPr id="3" name="Subtitle 2"/>
          <p:cNvSpPr>
            <a:spLocks noGrp="1"/>
          </p:cNvSpPr>
          <p:nvPr>
            <p:ph type="subTitle" idx="1"/>
          </p:nvPr>
        </p:nvSpPr>
        <p:spPr>
          <a:xfrm>
            <a:off x="457200" y="4191000"/>
            <a:ext cx="5410200" cy="2667000"/>
          </a:xfrm>
        </p:spPr>
        <p:txBody>
          <a:bodyPr>
            <a:normAutofit lnSpcReduction="10000"/>
          </a:bodyPr>
          <a:lstStyle/>
          <a:p>
            <a:pPr algn="l"/>
            <a:r>
              <a:rPr lang="en-US" b="1" dirty="0" smtClean="0">
                <a:solidFill>
                  <a:schemeClr val="bg1"/>
                </a:solidFill>
              </a:rPr>
              <a:t>Submitted by,</a:t>
            </a:r>
          </a:p>
          <a:p>
            <a:pPr algn="l"/>
            <a:r>
              <a:rPr lang="en-US" b="1" dirty="0" smtClean="0">
                <a:solidFill>
                  <a:schemeClr val="bg1"/>
                </a:solidFill>
              </a:rPr>
              <a:t>Department of Hospital Administration</a:t>
            </a:r>
          </a:p>
          <a:p>
            <a:pPr algn="l"/>
            <a:r>
              <a:rPr lang="en-US" b="1" dirty="0" err="1" smtClean="0">
                <a:solidFill>
                  <a:schemeClr val="bg1"/>
                </a:solidFill>
              </a:rPr>
              <a:t>Seethalakshmi</a:t>
            </a:r>
            <a:r>
              <a:rPr lang="en-US" b="1" dirty="0" smtClean="0">
                <a:solidFill>
                  <a:schemeClr val="bg1"/>
                </a:solidFill>
              </a:rPr>
              <a:t> </a:t>
            </a:r>
            <a:r>
              <a:rPr lang="en-US" b="1" dirty="0" err="1" smtClean="0">
                <a:solidFill>
                  <a:schemeClr val="bg1"/>
                </a:solidFill>
              </a:rPr>
              <a:t>Ramaswami</a:t>
            </a:r>
            <a:r>
              <a:rPr lang="en-US" b="1" dirty="0" smtClean="0">
                <a:solidFill>
                  <a:schemeClr val="bg1"/>
                </a:solidFill>
              </a:rPr>
              <a:t> College</a:t>
            </a:r>
          </a:p>
          <a:p>
            <a:pPr algn="l"/>
            <a:r>
              <a:rPr lang="en-US" b="1" dirty="0" smtClean="0">
                <a:solidFill>
                  <a:schemeClr val="bg1"/>
                </a:solidFill>
              </a:rPr>
              <a:t>Trichy</a:t>
            </a:r>
          </a:p>
          <a:p>
            <a:pPr algn="l"/>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CONTENTS OF A FIRST AID KIT</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itchFamily="2" charset="2"/>
              <a:buChar char="Ø"/>
            </a:pPr>
            <a:r>
              <a:rPr lang="en-US" dirty="0" smtClean="0"/>
              <a:t>Cotton wool</a:t>
            </a:r>
            <a:endParaRPr lang="en-US" dirty="0" smtClean="0">
              <a:sym typeface="Symbol"/>
            </a:endParaRPr>
          </a:p>
          <a:p>
            <a:pPr>
              <a:buFont typeface="Wingdings" pitchFamily="2" charset="2"/>
              <a:buChar char="Ø"/>
            </a:pPr>
            <a:r>
              <a:rPr lang="en-US" dirty="0" smtClean="0"/>
              <a:t> Adhesive tape</a:t>
            </a:r>
            <a:endParaRPr lang="en-US" dirty="0" smtClean="0">
              <a:sym typeface="Symbol"/>
            </a:endParaRPr>
          </a:p>
          <a:p>
            <a:pPr>
              <a:buFont typeface="Wingdings" pitchFamily="2" charset="2"/>
              <a:buChar char="Ø"/>
            </a:pPr>
            <a:r>
              <a:rPr lang="en-US" dirty="0" smtClean="0"/>
              <a:t> Crepe bandage</a:t>
            </a:r>
            <a:endParaRPr lang="en-US" dirty="0" smtClean="0">
              <a:sym typeface="Symbol"/>
            </a:endParaRPr>
          </a:p>
          <a:p>
            <a:pPr>
              <a:buFont typeface="Wingdings" pitchFamily="2" charset="2"/>
              <a:buChar char="Ø"/>
            </a:pPr>
            <a:r>
              <a:rPr lang="en-US" dirty="0" smtClean="0"/>
              <a:t> Sterile Dressing</a:t>
            </a:r>
            <a:endParaRPr lang="en-US" dirty="0" smtClean="0">
              <a:sym typeface="Symbol"/>
            </a:endParaRPr>
          </a:p>
          <a:p>
            <a:pPr>
              <a:buFont typeface="Wingdings" pitchFamily="2" charset="2"/>
              <a:buChar char="Ø"/>
            </a:pPr>
            <a:r>
              <a:rPr lang="en-US" dirty="0" smtClean="0"/>
              <a:t> Bandage</a:t>
            </a:r>
            <a:endParaRPr lang="en-US" dirty="0" smtClean="0">
              <a:sym typeface="Symbol"/>
            </a:endParaRPr>
          </a:p>
          <a:p>
            <a:pPr>
              <a:buFont typeface="Wingdings" pitchFamily="2" charset="2"/>
              <a:buChar char="Ø"/>
            </a:pPr>
            <a:r>
              <a:rPr lang="en-US" dirty="0" smtClean="0"/>
              <a:t>Thermometer</a:t>
            </a:r>
            <a:endParaRPr lang="en-US" dirty="0" smtClean="0">
              <a:sym typeface="Symbol"/>
            </a:endParaRPr>
          </a:p>
          <a:p>
            <a:pPr>
              <a:buFont typeface="Wingdings" pitchFamily="2" charset="2"/>
              <a:buChar char="Ø"/>
            </a:pPr>
            <a:r>
              <a:rPr lang="en-US" dirty="0" smtClean="0"/>
              <a:t> Scissors</a:t>
            </a:r>
            <a:endParaRPr lang="en-US" dirty="0" smtClean="0">
              <a:sym typeface="Symbol"/>
            </a:endParaRPr>
          </a:p>
          <a:p>
            <a:pPr>
              <a:buFont typeface="Wingdings" pitchFamily="2" charset="2"/>
              <a:buChar char="Ø"/>
            </a:pPr>
            <a:r>
              <a:rPr lang="en-US" dirty="0" smtClean="0"/>
              <a:t> Glove</a:t>
            </a:r>
            <a:endParaRPr lang="en-US" dirty="0" smtClean="0">
              <a:sym typeface="Symbol"/>
            </a:endParaRPr>
          </a:p>
          <a:p>
            <a:pPr>
              <a:buFont typeface="Wingdings" pitchFamily="2" charset="2"/>
              <a:buChar char="Ø"/>
            </a:pPr>
            <a:r>
              <a:rPr lang="en-US" dirty="0" smtClean="0"/>
              <a:t>Soap</a:t>
            </a:r>
            <a:endParaRPr lang="en-US" dirty="0" smtClean="0">
              <a:sym typeface="Symbol"/>
            </a:endParaRPr>
          </a:p>
          <a:p>
            <a:pPr>
              <a:buFont typeface="Wingdings" pitchFamily="2" charset="2"/>
              <a:buChar char="Ø"/>
            </a:pPr>
            <a:r>
              <a:rPr lang="en-US" dirty="0" smtClean="0"/>
              <a:t>Pain reliever</a:t>
            </a:r>
            <a:endParaRPr lang="en-US" dirty="0" smtClean="0">
              <a:sym typeface="Symbol"/>
            </a:endParaRPr>
          </a:p>
          <a:p>
            <a:pPr>
              <a:buFont typeface="Wingdings" pitchFamily="2" charset="2"/>
              <a:buChar char="Ø"/>
            </a:pPr>
            <a:r>
              <a:rPr lang="en-US" dirty="0" smtClean="0"/>
              <a:t>Antacid</a:t>
            </a:r>
            <a:endParaRPr lang="en-US" dirty="0" smtClean="0">
              <a:sym typeface="Symbol"/>
            </a:endParaRPr>
          </a:p>
          <a:p>
            <a:pPr>
              <a:buFont typeface="Wingdings" pitchFamily="2" charset="2"/>
              <a:buChar char="Ø"/>
            </a:pPr>
            <a:r>
              <a:rPr lang="en-US" dirty="0" smtClean="0"/>
              <a:t>ORS Packets</a:t>
            </a:r>
          </a:p>
          <a:p>
            <a:pPr>
              <a:buNone/>
            </a:pPr>
            <a:endParaRPr lang="en-US" dirty="0"/>
          </a:p>
        </p:txBody>
      </p:sp>
      <p:pic>
        <p:nvPicPr>
          <p:cNvPr id="5" name="Content Placeholder 4" descr="kit.jpg"/>
          <p:cNvPicPr>
            <a:picLocks noGrp="1" noChangeAspect="1"/>
          </p:cNvPicPr>
          <p:nvPr>
            <p:ph sz="half" idx="2"/>
          </p:nvPr>
        </p:nvPicPr>
        <p:blipFill>
          <a:blip r:embed="rId2"/>
          <a:stretch>
            <a:fillRect/>
          </a:stretch>
        </p:blipFill>
        <p:spPr>
          <a:xfrm>
            <a:off x="4267200" y="1905000"/>
            <a:ext cx="4572000" cy="472439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FAINTING</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	</a:t>
            </a:r>
            <a:r>
              <a:rPr lang="en-US" b="1" dirty="0" smtClean="0"/>
              <a:t>Fainting is a brief loss of consciousness</a:t>
            </a:r>
          </a:p>
          <a:p>
            <a:pPr>
              <a:buNone/>
            </a:pPr>
            <a:r>
              <a:rPr lang="en-US" b="1" dirty="0" smtClean="0"/>
              <a:t>causes</a:t>
            </a:r>
            <a:r>
              <a:rPr lang="en-US" dirty="0" smtClean="0"/>
              <a:t> :</a:t>
            </a:r>
          </a:p>
          <a:p>
            <a:pPr>
              <a:buClrTx/>
            </a:pPr>
            <a:r>
              <a:rPr lang="en-US" dirty="0" smtClean="0"/>
              <a:t> fainting</a:t>
            </a:r>
          </a:p>
          <a:p>
            <a:pPr>
              <a:buClrTx/>
            </a:pPr>
            <a:r>
              <a:rPr lang="en-US" dirty="0" smtClean="0"/>
              <a:t> head injury</a:t>
            </a:r>
          </a:p>
          <a:p>
            <a:pPr>
              <a:buClrTx/>
            </a:pPr>
            <a:r>
              <a:rPr lang="en-US" dirty="0" smtClean="0"/>
              <a:t> epilepsy</a:t>
            </a:r>
          </a:p>
          <a:p>
            <a:pPr>
              <a:buClrTx/>
            </a:pPr>
            <a:r>
              <a:rPr lang="en-US" dirty="0" smtClean="0"/>
              <a:t> stroke</a:t>
            </a:r>
          </a:p>
          <a:p>
            <a:pPr>
              <a:buClrTx/>
            </a:pPr>
            <a:r>
              <a:rPr lang="en-US" dirty="0" smtClean="0"/>
              <a:t> poisoning</a:t>
            </a:r>
          </a:p>
          <a:p>
            <a:pPr>
              <a:buClrTx/>
            </a:pPr>
            <a:r>
              <a:rPr lang="en-US" dirty="0" smtClean="0"/>
              <a:t>diabetes </a:t>
            </a:r>
          </a:p>
          <a:p>
            <a:pPr>
              <a:buClrTx/>
            </a:pPr>
            <a:r>
              <a:rPr lang="en-US" dirty="0" smtClean="0"/>
              <a:t>conditions associated with lack of oxygen. </a:t>
            </a:r>
            <a:endParaRPr lang="en-US" dirty="0"/>
          </a:p>
        </p:txBody>
      </p:sp>
      <p:pic>
        <p:nvPicPr>
          <p:cNvPr id="5" name="Content Placeholder 4" descr="FAINT.jpg"/>
          <p:cNvPicPr>
            <a:picLocks noGrp="1" noChangeAspect="1"/>
          </p:cNvPicPr>
          <p:nvPr>
            <p:ph sz="half" idx="2"/>
          </p:nvPr>
        </p:nvPicPr>
        <p:blipFill>
          <a:blip r:embed="rId2"/>
          <a:stretch>
            <a:fillRect/>
          </a:stretch>
        </p:blipFill>
        <p:spPr>
          <a:xfrm>
            <a:off x="5233987" y="1905000"/>
            <a:ext cx="3681413" cy="472439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FAINTING</a:t>
            </a:r>
            <a:endParaRPr lang="en-US" dirty="0"/>
          </a:p>
        </p:txBody>
      </p:sp>
      <p:sp>
        <p:nvSpPr>
          <p:cNvPr id="3" name="Text Placeholder 2"/>
          <p:cNvSpPr>
            <a:spLocks noGrp="1"/>
          </p:cNvSpPr>
          <p:nvPr>
            <p:ph type="body" idx="1"/>
          </p:nvPr>
        </p:nvSpPr>
        <p:spPr/>
        <p:txBody>
          <a:bodyPr/>
          <a:lstStyle/>
          <a:p>
            <a:r>
              <a:rPr lang="en-US" dirty="0" smtClean="0"/>
              <a:t>Do’s :</a:t>
            </a:r>
            <a:endParaRPr lang="en-US" dirty="0"/>
          </a:p>
        </p:txBody>
      </p:sp>
      <p:sp>
        <p:nvSpPr>
          <p:cNvPr id="4" name="Content Placeholder 3"/>
          <p:cNvSpPr>
            <a:spLocks noGrp="1"/>
          </p:cNvSpPr>
          <p:nvPr>
            <p:ph sz="quarter" idx="2"/>
          </p:nvPr>
        </p:nvSpPr>
        <p:spPr>
          <a:xfrm>
            <a:off x="457200" y="2362200"/>
            <a:ext cx="4040188" cy="4495799"/>
          </a:xfrm>
        </p:spPr>
        <p:txBody>
          <a:bodyPr>
            <a:normAutofit fontScale="92500" lnSpcReduction="20000"/>
          </a:bodyPr>
          <a:lstStyle/>
          <a:p>
            <a:r>
              <a:rPr lang="en-US" dirty="0" smtClean="0"/>
              <a:t>Catch the person before he/she falls</a:t>
            </a:r>
            <a:endParaRPr lang="en-US" dirty="0" smtClean="0">
              <a:sym typeface="Symbol"/>
            </a:endParaRPr>
          </a:p>
          <a:p>
            <a:r>
              <a:rPr lang="en-US" dirty="0" smtClean="0"/>
              <a:t>Pinch the person and see if she moves or opens her eyes</a:t>
            </a:r>
            <a:endParaRPr lang="en-US" dirty="0" smtClean="0">
              <a:sym typeface="Symbol"/>
            </a:endParaRPr>
          </a:p>
          <a:p>
            <a:r>
              <a:rPr lang="en-US" dirty="0" smtClean="0"/>
              <a:t>Examine the injuries and causes of unconsciousness</a:t>
            </a:r>
            <a:endParaRPr lang="en-US" dirty="0" smtClean="0">
              <a:sym typeface="Symbol"/>
            </a:endParaRPr>
          </a:p>
          <a:p>
            <a:r>
              <a:rPr lang="en-US" dirty="0" smtClean="0"/>
              <a:t>Tilt head back and keep arms at right angle to body</a:t>
            </a:r>
            <a:endParaRPr lang="en-US" dirty="0" smtClean="0">
              <a:sym typeface="Symbol"/>
            </a:endParaRPr>
          </a:p>
          <a:p>
            <a:r>
              <a:rPr lang="en-US" dirty="0" smtClean="0"/>
              <a:t>Raise the legs 8 – 12 inches. This promotes blood flow to the brain.  </a:t>
            </a:r>
          </a:p>
          <a:p>
            <a:r>
              <a:rPr lang="en-US" dirty="0" smtClean="0"/>
              <a:t>Loosen any tight clothing</a:t>
            </a:r>
            <a:endParaRPr lang="en-US" dirty="0" smtClean="0">
              <a:sym typeface="Symbol"/>
            </a:endParaRPr>
          </a:p>
          <a:p>
            <a:r>
              <a:rPr lang="en-US" dirty="0" smtClean="0"/>
              <a:t>Keep the victim warm if it is cold outside</a:t>
            </a:r>
            <a:endParaRPr lang="en-US" dirty="0" smtClean="0">
              <a:sym typeface="Symbol"/>
            </a:endParaRPr>
          </a:p>
          <a:p>
            <a:r>
              <a:rPr lang="en-US" dirty="0" smtClean="0"/>
              <a:t>Keep a record of the casualty’s condition</a:t>
            </a:r>
          </a:p>
          <a:p>
            <a:endParaRPr lang="en-US" dirty="0"/>
          </a:p>
        </p:txBody>
      </p:sp>
      <p:pic>
        <p:nvPicPr>
          <p:cNvPr id="7" name="Picture 6" descr="FAINT1.jpg"/>
          <p:cNvPicPr>
            <a:picLocks noChangeAspect="1"/>
          </p:cNvPicPr>
          <p:nvPr/>
        </p:nvPicPr>
        <p:blipFill>
          <a:blip r:embed="rId2"/>
          <a:stretch>
            <a:fillRect/>
          </a:stretch>
        </p:blipFill>
        <p:spPr>
          <a:xfrm>
            <a:off x="5105400" y="1752600"/>
            <a:ext cx="3810000" cy="5105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FAINTING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Don’t </a:t>
            </a:r>
            <a:r>
              <a:rPr lang="en-US" dirty="0" smtClean="0"/>
              <a:t>give the patient anything to eat or drink</a:t>
            </a:r>
            <a:endParaRPr lang="en-US" dirty="0" smtClean="0">
              <a:sym typeface="Symbol"/>
            </a:endParaRPr>
          </a:p>
          <a:p>
            <a:r>
              <a:rPr lang="en-US" dirty="0" smtClean="0"/>
              <a:t> Don’t allow the person who has just fainted to get up</a:t>
            </a:r>
            <a:endParaRPr lang="en-US" dirty="0" smtClean="0">
              <a:sym typeface="Symbol"/>
            </a:endParaRPr>
          </a:p>
          <a:p>
            <a:r>
              <a:rPr lang="en-US" dirty="0" smtClean="0"/>
              <a:t>Don’t crowd around the victim</a:t>
            </a:r>
          </a:p>
          <a:p>
            <a:pPr>
              <a:buNone/>
            </a:pPr>
            <a:endParaRPr lang="en-US" dirty="0"/>
          </a:p>
        </p:txBody>
      </p:sp>
      <p:sp>
        <p:nvSpPr>
          <p:cNvPr id="4" name="TextBox 3"/>
          <p:cNvSpPr txBox="1"/>
          <p:nvPr/>
        </p:nvSpPr>
        <p:spPr>
          <a:xfrm>
            <a:off x="609600" y="2209800"/>
            <a:ext cx="4572000" cy="523220"/>
          </a:xfrm>
          <a:prstGeom prst="rect">
            <a:avLst/>
          </a:prstGeom>
          <a:noFill/>
        </p:spPr>
        <p:txBody>
          <a:bodyPr wrap="square" rtlCol="0">
            <a:spAutoFit/>
          </a:bodyPr>
          <a:lstStyle/>
          <a:p>
            <a:r>
              <a:rPr lang="en-US" sz="2800" b="1" dirty="0" smtClean="0"/>
              <a:t>Don’ts :</a:t>
            </a:r>
            <a:endParaRPr lang="en-US"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ADMINISTER CPR</a:t>
            </a:r>
            <a:endParaRPr lang="en-US" dirty="0"/>
          </a:p>
        </p:txBody>
      </p:sp>
      <p:sp>
        <p:nvSpPr>
          <p:cNvPr id="3" name="Content Placeholder 2"/>
          <p:cNvSpPr>
            <a:spLocks noGrp="1"/>
          </p:cNvSpPr>
          <p:nvPr>
            <p:ph idx="1"/>
          </p:nvPr>
        </p:nvSpPr>
        <p:spPr/>
        <p:txBody>
          <a:bodyPr/>
          <a:lstStyle/>
          <a:p>
            <a:pPr lvl="1">
              <a:lnSpc>
                <a:spcPct val="200000"/>
              </a:lnSpc>
              <a:spcBef>
                <a:spcPct val="23000"/>
              </a:spcBef>
            </a:pPr>
            <a:r>
              <a:rPr lang="en-US" dirty="0" smtClean="0"/>
              <a:t>Lay the person on his or her back</a:t>
            </a:r>
          </a:p>
          <a:p>
            <a:pPr lvl="1">
              <a:lnSpc>
                <a:spcPct val="200000"/>
              </a:lnSpc>
              <a:spcBef>
                <a:spcPct val="23000"/>
              </a:spcBef>
            </a:pPr>
            <a:r>
              <a:rPr lang="en-US" dirty="0" smtClean="0"/>
              <a:t>Give chest compressions</a:t>
            </a:r>
          </a:p>
          <a:p>
            <a:pPr lvl="1">
              <a:lnSpc>
                <a:spcPct val="200000"/>
              </a:lnSpc>
              <a:spcBef>
                <a:spcPct val="23000"/>
              </a:spcBef>
            </a:pPr>
            <a:r>
              <a:rPr lang="en-US" dirty="0" smtClean="0"/>
              <a:t>Tilt head slightly</a:t>
            </a:r>
          </a:p>
          <a:p>
            <a:pPr lvl="1">
              <a:lnSpc>
                <a:spcPct val="200000"/>
              </a:lnSpc>
              <a:spcBef>
                <a:spcPct val="23000"/>
              </a:spcBef>
            </a:pPr>
            <a:r>
              <a:rPr lang="en-US" dirty="0" smtClean="0"/>
              <a:t>Breathe into the person’s mouth</a:t>
            </a:r>
          </a:p>
          <a:p>
            <a:pPr lvl="1">
              <a:lnSpc>
                <a:spcPct val="200000"/>
              </a:lnSpc>
              <a:spcBef>
                <a:spcPct val="23000"/>
              </a:spcBef>
            </a:pPr>
            <a:r>
              <a:rPr lang="en-US" dirty="0" smtClean="0"/>
              <a:t>Continue until </a:t>
            </a:r>
            <a:r>
              <a:rPr lang="en-US" dirty="0" smtClean="0"/>
              <a:t>Medical </a:t>
            </a:r>
            <a:r>
              <a:rPr lang="en-US" dirty="0" smtClean="0"/>
              <a:t>personnel arrive</a:t>
            </a:r>
          </a:p>
          <a:p>
            <a:endParaRPr lang="en-US" dirty="0"/>
          </a:p>
        </p:txBody>
      </p:sp>
      <p:pic>
        <p:nvPicPr>
          <p:cNvPr id="4" name="Picture 6" descr="cpr pump chest silo"/>
          <p:cNvPicPr>
            <a:picLocks noChangeAspect="1" noChangeArrowheads="1"/>
          </p:cNvPicPr>
          <p:nvPr/>
        </p:nvPicPr>
        <p:blipFill>
          <a:blip r:embed="rId2"/>
          <a:srcRect/>
          <a:stretch>
            <a:fillRect/>
          </a:stretch>
        </p:blipFill>
        <p:spPr bwMode="auto">
          <a:xfrm>
            <a:off x="5638800" y="1447800"/>
            <a:ext cx="3221037" cy="40259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CHOKING</a:t>
            </a:r>
            <a:endParaRPr lang="en-US" dirty="0"/>
          </a:p>
        </p:txBody>
      </p:sp>
      <p:sp>
        <p:nvSpPr>
          <p:cNvPr id="3" name="Content Placeholder 2"/>
          <p:cNvSpPr>
            <a:spLocks noGrp="1"/>
          </p:cNvSpPr>
          <p:nvPr>
            <p:ph idx="1"/>
          </p:nvPr>
        </p:nvSpPr>
        <p:spPr/>
        <p:txBody>
          <a:bodyPr/>
          <a:lstStyle/>
          <a:p>
            <a:pPr lvl="1"/>
            <a:r>
              <a:rPr lang="en-US" dirty="0" smtClean="0"/>
              <a:t>Ask a person to speak </a:t>
            </a:r>
            <a:br>
              <a:rPr lang="en-US" dirty="0" smtClean="0"/>
            </a:br>
            <a:r>
              <a:rPr lang="en-US" dirty="0" smtClean="0"/>
              <a:t>or cough</a:t>
            </a:r>
          </a:p>
          <a:p>
            <a:pPr lvl="1"/>
            <a:r>
              <a:rPr lang="en-US" dirty="0" smtClean="0"/>
              <a:t>Deliver 5 back blows</a:t>
            </a:r>
          </a:p>
          <a:p>
            <a:pPr lvl="1"/>
            <a:r>
              <a:rPr lang="en-US" dirty="0" smtClean="0"/>
              <a:t>Perform abdominal thrusts</a:t>
            </a:r>
          </a:p>
          <a:p>
            <a:pPr lvl="1"/>
            <a:r>
              <a:rPr lang="en-US" dirty="0" smtClean="0"/>
              <a:t>Repeat sequence of </a:t>
            </a:r>
            <a:r>
              <a:rPr lang="en-US" dirty="0" smtClean="0"/>
              <a:t>back</a:t>
            </a:r>
          </a:p>
          <a:p>
            <a:pPr lvl="1">
              <a:buNone/>
            </a:pPr>
            <a:r>
              <a:rPr lang="en-US" dirty="0" smtClean="0"/>
              <a:t> </a:t>
            </a:r>
            <a:r>
              <a:rPr lang="en-US" dirty="0" smtClean="0"/>
              <a:t>   </a:t>
            </a:r>
            <a:r>
              <a:rPr lang="en-US" dirty="0" smtClean="0"/>
              <a:t>blows and abdominal thrusts</a:t>
            </a:r>
          </a:p>
          <a:p>
            <a:pPr>
              <a:buNone/>
            </a:pPr>
            <a:endParaRPr lang="en-US" dirty="0"/>
          </a:p>
        </p:txBody>
      </p:sp>
      <p:pic>
        <p:nvPicPr>
          <p:cNvPr id="4" name="Picture 18" descr="heimlich maneuver silo"/>
          <p:cNvPicPr>
            <a:picLocks noChangeAspect="1" noChangeArrowheads="1"/>
          </p:cNvPicPr>
          <p:nvPr/>
        </p:nvPicPr>
        <p:blipFill>
          <a:blip r:embed="rId2"/>
          <a:srcRect/>
          <a:stretch>
            <a:fillRect/>
          </a:stretch>
        </p:blipFill>
        <p:spPr bwMode="auto">
          <a:xfrm>
            <a:off x="4689475" y="2057401"/>
            <a:ext cx="4572000"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a:t>
            </a:r>
            <a:endParaRPr lang="en-US" dirty="0"/>
          </a:p>
        </p:txBody>
      </p:sp>
      <p:sp>
        <p:nvSpPr>
          <p:cNvPr id="3" name="Content Placeholder 2"/>
          <p:cNvSpPr>
            <a:spLocks noGrp="1"/>
          </p:cNvSpPr>
          <p:nvPr>
            <p:ph sz="half" idx="1"/>
          </p:nvPr>
        </p:nvSpPr>
        <p:spPr/>
        <p:txBody>
          <a:bodyPr>
            <a:normAutofit/>
          </a:bodyPr>
          <a:lstStyle/>
          <a:p>
            <a:pPr>
              <a:buNone/>
            </a:pPr>
            <a:r>
              <a:rPr lang="en-US" b="1" dirty="0" smtClean="0"/>
              <a:t>    Stitch is a painful spasm of the diaphragm it happen during game and running.</a:t>
            </a:r>
          </a:p>
          <a:p>
            <a:pPr>
              <a:buClrTx/>
            </a:pPr>
            <a:r>
              <a:rPr lang="en-US" dirty="0" smtClean="0"/>
              <a:t>Rest the patient</a:t>
            </a:r>
          </a:p>
          <a:p>
            <a:pPr>
              <a:buClrTx/>
            </a:pPr>
            <a:r>
              <a:rPr lang="en-US" dirty="0" smtClean="0"/>
              <a:t>Give him sips of hot water</a:t>
            </a:r>
          </a:p>
          <a:p>
            <a:pPr>
              <a:buClrTx/>
            </a:pPr>
            <a:r>
              <a:rPr lang="en-US" dirty="0" smtClean="0"/>
              <a:t>Gently rub the affected area of the abdomen</a:t>
            </a:r>
            <a:endParaRPr lang="en-US" dirty="0"/>
          </a:p>
        </p:txBody>
      </p:sp>
      <p:pic>
        <p:nvPicPr>
          <p:cNvPr id="5" name="Content Placeholder 4" descr="STITCH.jpg"/>
          <p:cNvPicPr>
            <a:picLocks noGrp="1" noChangeAspect="1"/>
          </p:cNvPicPr>
          <p:nvPr>
            <p:ph sz="half" idx="2"/>
          </p:nvPr>
        </p:nvPicPr>
        <p:blipFill>
          <a:blip r:embed="rId2"/>
          <a:stretch>
            <a:fillRect/>
          </a:stretch>
        </p:blipFill>
        <p:spPr>
          <a:xfrm>
            <a:off x="4876800" y="1905000"/>
            <a:ext cx="4038600" cy="4267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CRAMP</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    </a:t>
            </a:r>
            <a:r>
              <a:rPr lang="en-US" b="1" dirty="0" smtClean="0"/>
              <a:t>An involuntary contractions of the muscle is called cramp</a:t>
            </a:r>
            <a:r>
              <a:rPr lang="en-US" dirty="0" smtClean="0"/>
              <a:t>. </a:t>
            </a:r>
          </a:p>
          <a:p>
            <a:r>
              <a:rPr lang="en-US" dirty="0" smtClean="0"/>
              <a:t>This may be happened during exercise or by chilling</a:t>
            </a:r>
          </a:p>
          <a:p>
            <a:r>
              <a:rPr lang="en-US" dirty="0" smtClean="0"/>
              <a:t>Stretch the shortened muscle</a:t>
            </a:r>
          </a:p>
          <a:p>
            <a:r>
              <a:rPr lang="en-US" dirty="0" smtClean="0"/>
              <a:t>Massage the affected part and apply warmth</a:t>
            </a:r>
          </a:p>
        </p:txBody>
      </p:sp>
      <p:pic>
        <p:nvPicPr>
          <p:cNvPr id="5" name="Content Placeholder 4" descr="CRAMP.jpg"/>
          <p:cNvPicPr>
            <a:picLocks noGrp="1" noChangeAspect="1"/>
          </p:cNvPicPr>
          <p:nvPr>
            <p:ph sz="half" idx="2"/>
          </p:nvPr>
        </p:nvPicPr>
        <p:blipFill>
          <a:blip r:embed="rId2"/>
          <a:stretch>
            <a:fillRect/>
          </a:stretch>
        </p:blipFill>
        <p:spPr>
          <a:xfrm>
            <a:off x="5072062" y="1828800"/>
            <a:ext cx="4071938" cy="4648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a:t>
            </a:r>
            <a:endParaRPr lang="en-US" dirty="0"/>
          </a:p>
        </p:txBody>
      </p:sp>
      <p:sp>
        <p:nvSpPr>
          <p:cNvPr id="3" name="Content Placeholder 2"/>
          <p:cNvSpPr>
            <a:spLocks noGrp="1"/>
          </p:cNvSpPr>
          <p:nvPr>
            <p:ph sz="half" idx="1"/>
          </p:nvPr>
        </p:nvSpPr>
        <p:spPr>
          <a:xfrm>
            <a:off x="533400" y="1981200"/>
            <a:ext cx="4038600" cy="4434840"/>
          </a:xfrm>
        </p:spPr>
        <p:txBody>
          <a:bodyPr>
            <a:normAutofit fontScale="92500"/>
          </a:bodyPr>
          <a:lstStyle/>
          <a:p>
            <a:pPr>
              <a:buNone/>
            </a:pPr>
            <a:r>
              <a:rPr lang="en-US" b="1" dirty="0" smtClean="0"/>
              <a:t>    Cuts, scrapes and puncture can result in bleeding</a:t>
            </a:r>
            <a:r>
              <a:rPr lang="en-US" dirty="0" smtClean="0"/>
              <a:t>.</a:t>
            </a:r>
          </a:p>
          <a:p>
            <a:r>
              <a:rPr lang="en-US" dirty="0" smtClean="0"/>
              <a:t>Direct pressure Elevation - Lie victim down and raise the injured part above the heart and handle gently if you suspect a fracture. </a:t>
            </a:r>
          </a:p>
          <a:p>
            <a:r>
              <a:rPr lang="en-US" dirty="0" smtClean="0"/>
              <a:t>Bandaging is done to stop bleeding and to stop dirt infecting the wound. 	</a:t>
            </a:r>
          </a:p>
          <a:p>
            <a:endParaRPr lang="en-US" b="1" dirty="0"/>
          </a:p>
        </p:txBody>
      </p:sp>
      <p:pic>
        <p:nvPicPr>
          <p:cNvPr id="5" name="Content Placeholder 4" descr="BLEEDING.jpg"/>
          <p:cNvPicPr>
            <a:picLocks noGrp="1" noChangeAspect="1"/>
          </p:cNvPicPr>
          <p:nvPr>
            <p:ph sz="half" idx="2"/>
          </p:nvPr>
        </p:nvPicPr>
        <p:blipFill>
          <a:blip r:embed="rId2"/>
          <a:stretch>
            <a:fillRect/>
          </a:stretch>
        </p:blipFill>
        <p:spPr>
          <a:xfrm>
            <a:off x="4876800" y="2209800"/>
            <a:ext cx="4267200" cy="4495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a:t>
            </a:r>
            <a:endParaRPr lang="en-US" dirty="0"/>
          </a:p>
        </p:txBody>
      </p:sp>
      <p:sp>
        <p:nvSpPr>
          <p:cNvPr id="3" name="Content Placeholder 2"/>
          <p:cNvSpPr>
            <a:spLocks noGrp="1"/>
          </p:cNvSpPr>
          <p:nvPr>
            <p:ph idx="1"/>
          </p:nvPr>
        </p:nvSpPr>
        <p:spPr>
          <a:xfrm>
            <a:off x="457200" y="1935480"/>
            <a:ext cx="4572000" cy="4922520"/>
          </a:xfrm>
        </p:spPr>
        <p:txBody>
          <a:bodyPr>
            <a:normAutofit/>
          </a:bodyPr>
          <a:lstStyle/>
          <a:p>
            <a:pPr>
              <a:lnSpc>
                <a:spcPct val="170000"/>
              </a:lnSpc>
              <a:buNone/>
            </a:pPr>
            <a:r>
              <a:rPr lang="en-US" dirty="0" smtClean="0"/>
              <a:t>	</a:t>
            </a:r>
            <a:r>
              <a:rPr lang="en-US" b="1" dirty="0" smtClean="0"/>
              <a:t>Fracture refers to an injury affecting the skeleton and can be caused by the application of direct and indirect force</a:t>
            </a:r>
            <a:r>
              <a:rPr lang="en-US" dirty="0" smtClean="0"/>
              <a:t>. </a:t>
            </a:r>
          </a:p>
          <a:p>
            <a:endParaRPr lang="en-US" dirty="0"/>
          </a:p>
        </p:txBody>
      </p:sp>
      <p:pic>
        <p:nvPicPr>
          <p:cNvPr id="5" name="Picture 4" descr="bandage.jpg"/>
          <p:cNvPicPr>
            <a:picLocks noChangeAspect="1"/>
          </p:cNvPicPr>
          <p:nvPr/>
        </p:nvPicPr>
        <p:blipFill>
          <a:blip r:embed="rId2"/>
          <a:stretch>
            <a:fillRect/>
          </a:stretch>
        </p:blipFill>
        <p:spPr>
          <a:xfrm>
            <a:off x="5029200" y="1828800"/>
            <a:ext cx="4114800" cy="4800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AID</a:t>
            </a:r>
            <a:endParaRPr lang="en-US" dirty="0"/>
          </a:p>
        </p:txBody>
      </p:sp>
      <p:sp>
        <p:nvSpPr>
          <p:cNvPr id="3" name="Content Placeholder 2"/>
          <p:cNvSpPr>
            <a:spLocks noGrp="1"/>
          </p:cNvSpPr>
          <p:nvPr>
            <p:ph sz="half" idx="1"/>
          </p:nvPr>
        </p:nvSpPr>
        <p:spPr/>
        <p:txBody>
          <a:bodyPr>
            <a:normAutofit/>
          </a:bodyPr>
          <a:lstStyle/>
          <a:p>
            <a:pPr>
              <a:buNone/>
            </a:pPr>
            <a:r>
              <a:rPr lang="en-US" b="1" dirty="0" smtClean="0"/>
              <a:t>Introduction:</a:t>
            </a:r>
          </a:p>
          <a:p>
            <a:pPr>
              <a:buClrTx/>
              <a:buNone/>
            </a:pPr>
            <a:r>
              <a:rPr lang="en-US" dirty="0" smtClean="0"/>
              <a:t>	It uses the available human and material resources at the site of accident to provide initial care</a:t>
            </a:r>
          </a:p>
          <a:p>
            <a:endParaRPr lang="en-US" dirty="0"/>
          </a:p>
        </p:txBody>
      </p:sp>
      <p:pic>
        <p:nvPicPr>
          <p:cNvPr id="7" name="Content Placeholder 6" descr="first aid.jpg"/>
          <p:cNvPicPr>
            <a:picLocks noGrp="1" noChangeAspect="1"/>
          </p:cNvPicPr>
          <p:nvPr>
            <p:ph sz="half" idx="2"/>
          </p:nvPr>
        </p:nvPicPr>
        <p:blipFill>
          <a:blip r:embed="rId2"/>
          <a:stretch>
            <a:fillRect/>
          </a:stretch>
        </p:blipFill>
        <p:spPr>
          <a:xfrm>
            <a:off x="5029200" y="1828800"/>
            <a:ext cx="4114799" cy="5029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a:t>
            </a:r>
            <a:endParaRPr lang="en-US" dirty="0"/>
          </a:p>
        </p:txBody>
      </p:sp>
      <p:sp>
        <p:nvSpPr>
          <p:cNvPr id="3" name="Content Placeholder 2"/>
          <p:cNvSpPr>
            <a:spLocks noGrp="1"/>
          </p:cNvSpPr>
          <p:nvPr>
            <p:ph idx="1"/>
          </p:nvPr>
        </p:nvSpPr>
        <p:spPr/>
        <p:txBody>
          <a:bodyPr/>
          <a:lstStyle/>
          <a:p>
            <a:pPr>
              <a:buNone/>
            </a:pPr>
            <a:r>
              <a:rPr lang="en-US" b="1" dirty="0" smtClean="0"/>
              <a:t>Signs and Symptoms: </a:t>
            </a:r>
            <a:endParaRPr lang="en-US" b="1" dirty="0" smtClean="0"/>
          </a:p>
          <a:p>
            <a:r>
              <a:rPr lang="en-US" dirty="0" smtClean="0"/>
              <a:t> Pain at or near the site of injury increased by movement. </a:t>
            </a:r>
          </a:p>
          <a:p>
            <a:r>
              <a:rPr lang="en-US" dirty="0" smtClean="0"/>
              <a:t>Movement may be difficult or impossible </a:t>
            </a:r>
          </a:p>
          <a:p>
            <a:r>
              <a:rPr lang="en-US" dirty="0" smtClean="0"/>
              <a:t> Swelling and later bruising of the injured part </a:t>
            </a:r>
          </a:p>
          <a:p>
            <a:r>
              <a:rPr lang="en-US" dirty="0" smtClean="0"/>
              <a:t> Deformity at the site of the fracture </a:t>
            </a:r>
          </a:p>
          <a:p>
            <a:r>
              <a:rPr lang="en-US" dirty="0" smtClean="0"/>
              <a:t> Shock may occur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a:t>
            </a:r>
            <a:endParaRPr lang="en-US" dirty="0"/>
          </a:p>
        </p:txBody>
      </p:sp>
      <p:sp>
        <p:nvSpPr>
          <p:cNvPr id="3" name="Content Placeholder 2"/>
          <p:cNvSpPr>
            <a:spLocks noGrp="1"/>
          </p:cNvSpPr>
          <p:nvPr>
            <p:ph idx="1"/>
          </p:nvPr>
        </p:nvSpPr>
        <p:spPr>
          <a:xfrm>
            <a:off x="457200" y="1935480"/>
            <a:ext cx="3962400" cy="4693920"/>
          </a:xfrm>
        </p:spPr>
        <p:txBody>
          <a:bodyPr>
            <a:normAutofit/>
          </a:bodyPr>
          <a:lstStyle/>
          <a:p>
            <a:pPr>
              <a:buNone/>
            </a:pPr>
            <a:r>
              <a:rPr lang="en-US" b="1" dirty="0" smtClean="0"/>
              <a:t>Do’s : </a:t>
            </a:r>
          </a:p>
          <a:p>
            <a:r>
              <a:rPr lang="en-US" dirty="0" smtClean="0"/>
              <a:t> Check the danger, response, airway, breathing and the blood circulation of the victim </a:t>
            </a:r>
          </a:p>
          <a:p>
            <a:r>
              <a:rPr lang="en-US" dirty="0" smtClean="0"/>
              <a:t> Always control severe bleeding before immobilizing any fractures </a:t>
            </a:r>
          </a:p>
          <a:p>
            <a:r>
              <a:rPr lang="en-US" dirty="0" smtClean="0"/>
              <a:t>Place sufficient padding to support fracture site</a:t>
            </a:r>
          </a:p>
          <a:p>
            <a:endParaRPr lang="en-US" dirty="0"/>
          </a:p>
        </p:txBody>
      </p:sp>
      <p:pic>
        <p:nvPicPr>
          <p:cNvPr id="4" name="Picture 3" descr="lift.png"/>
          <p:cNvPicPr>
            <a:picLocks noChangeAspect="1"/>
          </p:cNvPicPr>
          <p:nvPr/>
        </p:nvPicPr>
        <p:blipFill>
          <a:blip r:embed="rId2"/>
          <a:stretch>
            <a:fillRect/>
          </a:stretch>
        </p:blipFill>
        <p:spPr>
          <a:xfrm>
            <a:off x="4495800" y="1371600"/>
            <a:ext cx="4343400" cy="4648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FRACTURE</a:t>
            </a:r>
            <a:endParaRPr lang="en-US" dirty="0"/>
          </a:p>
        </p:txBody>
      </p:sp>
      <p:sp>
        <p:nvSpPr>
          <p:cNvPr id="3" name="Content Placeholder 2"/>
          <p:cNvSpPr>
            <a:spLocks noGrp="1"/>
          </p:cNvSpPr>
          <p:nvPr>
            <p:ph idx="1"/>
          </p:nvPr>
        </p:nvSpPr>
        <p:spPr/>
        <p:txBody>
          <a:bodyPr/>
          <a:lstStyle/>
          <a:p>
            <a:pPr>
              <a:buNone/>
            </a:pPr>
            <a:r>
              <a:rPr lang="en-US" b="1" dirty="0" smtClean="0"/>
              <a:t>Do’s : </a:t>
            </a:r>
          </a:p>
          <a:p>
            <a:r>
              <a:rPr lang="en-US" dirty="0" smtClean="0"/>
              <a:t>Immobilize </a:t>
            </a:r>
            <a:r>
              <a:rPr lang="en-US" dirty="0" smtClean="0"/>
              <a:t>fracture sites </a:t>
            </a:r>
          </a:p>
          <a:p>
            <a:r>
              <a:rPr lang="en-US" dirty="0" smtClean="0"/>
              <a:t> Do not force bones back into the wound </a:t>
            </a:r>
          </a:p>
          <a:p>
            <a:r>
              <a:rPr lang="en-US" dirty="0" smtClean="0"/>
              <a:t> Give proper padding before the patient is shifted to the hospital </a:t>
            </a:r>
          </a:p>
          <a:p>
            <a:r>
              <a:rPr lang="en-US" dirty="0" smtClean="0"/>
              <a:t>Apply ice pack on the affected area to reduce pain and control swelling </a:t>
            </a:r>
          </a:p>
          <a:p>
            <a:r>
              <a:rPr lang="en-US" dirty="0" smtClean="0"/>
              <a:t> Treat to prevent shock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altLang="zh-CN" smtClean="0">
                <a:ea typeface="SimSun" pitchFamily="2" charset="-122"/>
              </a:rPr>
              <a:t>DISLOCATIONS</a:t>
            </a:r>
          </a:p>
        </p:txBody>
      </p:sp>
      <p:sp>
        <p:nvSpPr>
          <p:cNvPr id="32771" name="Rectangle 6"/>
          <p:cNvSpPr>
            <a:spLocks noGrp="1" noChangeArrowheads="1"/>
          </p:cNvSpPr>
          <p:nvPr>
            <p:ph type="body" idx="1"/>
          </p:nvPr>
        </p:nvSpPr>
        <p:spPr>
          <a:xfrm>
            <a:off x="684213" y="2636838"/>
            <a:ext cx="7086600" cy="3986212"/>
          </a:xfrm>
        </p:spPr>
        <p:txBody>
          <a:bodyPr/>
          <a:lstStyle/>
          <a:p>
            <a:pPr eaLnBrk="1" hangingPunct="1">
              <a:buFontTx/>
              <a:buNone/>
            </a:pPr>
            <a:endParaRPr lang="en-US" altLang="zh-CN" b="1" dirty="0" smtClean="0">
              <a:ea typeface="SimSun" pitchFamily="2" charset="-122"/>
            </a:endParaRPr>
          </a:p>
          <a:p>
            <a:pPr eaLnBrk="1" hangingPunct="1">
              <a:buFontTx/>
              <a:buNone/>
            </a:pPr>
            <a:r>
              <a:rPr lang="en-US" altLang="zh-CN" b="1" dirty="0" smtClean="0">
                <a:ea typeface="SimSun" pitchFamily="2" charset="-122"/>
              </a:rPr>
              <a:t>SYMPTOMS</a:t>
            </a:r>
            <a:r>
              <a:rPr lang="en-US" altLang="zh-CN" b="1" dirty="0" smtClean="0">
                <a:ea typeface="SimSun" pitchFamily="2" charset="-122"/>
              </a:rPr>
              <a:t>:</a:t>
            </a:r>
          </a:p>
          <a:p>
            <a:pPr eaLnBrk="1" hangingPunct="1"/>
            <a:r>
              <a:rPr lang="en-US" altLang="zh-CN" dirty="0" smtClean="0">
                <a:ea typeface="SimSun" pitchFamily="2" charset="-122"/>
              </a:rPr>
              <a:t>Pain at the site of injury</a:t>
            </a:r>
          </a:p>
          <a:p>
            <a:pPr eaLnBrk="1" hangingPunct="1"/>
            <a:r>
              <a:rPr lang="en-US" altLang="zh-CN" dirty="0" smtClean="0">
                <a:ea typeface="SimSun" pitchFamily="2" charset="-122"/>
              </a:rPr>
              <a:t>Limited movement at joint</a:t>
            </a:r>
          </a:p>
          <a:p>
            <a:pPr eaLnBrk="1" hangingPunct="1"/>
            <a:r>
              <a:rPr lang="en-US" altLang="zh-CN" dirty="0" smtClean="0">
                <a:ea typeface="SimSun" pitchFamily="2" charset="-122"/>
              </a:rPr>
              <a:t>Deformity</a:t>
            </a:r>
          </a:p>
          <a:p>
            <a:pPr eaLnBrk="1" hangingPunct="1"/>
            <a:r>
              <a:rPr lang="en-US" altLang="zh-CN" dirty="0" smtClean="0">
                <a:ea typeface="SimSun" pitchFamily="2" charset="-122"/>
              </a:rPr>
              <a:t>Swelling</a:t>
            </a:r>
          </a:p>
          <a:p>
            <a:pPr eaLnBrk="1" hangingPunct="1"/>
            <a:r>
              <a:rPr lang="en-US" altLang="zh-CN" dirty="0" smtClean="0">
                <a:ea typeface="SimSun" pitchFamily="2" charset="-122"/>
              </a:rPr>
              <a:t>Tenderness</a:t>
            </a:r>
          </a:p>
        </p:txBody>
      </p:sp>
      <p:sp>
        <p:nvSpPr>
          <p:cNvPr id="32772" name="Text Box 4"/>
          <p:cNvSpPr txBox="1">
            <a:spLocks noChangeArrowheads="1"/>
          </p:cNvSpPr>
          <p:nvPr/>
        </p:nvSpPr>
        <p:spPr bwMode="auto">
          <a:xfrm>
            <a:off x="296863" y="1268413"/>
            <a:ext cx="8239756" cy="1815882"/>
          </a:xfrm>
          <a:prstGeom prst="rect">
            <a:avLst/>
          </a:prstGeom>
          <a:noFill/>
          <a:ln w="9525">
            <a:noFill/>
            <a:miter lim="800000"/>
            <a:headEnd/>
            <a:tailEnd/>
          </a:ln>
        </p:spPr>
        <p:txBody>
          <a:bodyPr wrap="none">
            <a:spAutoFit/>
          </a:bodyPr>
          <a:lstStyle/>
          <a:p>
            <a:pPr eaLnBrk="1" hangingPunct="1"/>
            <a:endParaRPr lang="en-US" altLang="zh-CN" sz="2800" dirty="0" smtClean="0">
              <a:latin typeface="Arial" pitchFamily="34" charset="0"/>
              <a:ea typeface="SimSun" pitchFamily="2" charset="-122"/>
            </a:endParaRPr>
          </a:p>
          <a:p>
            <a:pPr eaLnBrk="1" hangingPunct="1"/>
            <a:r>
              <a:rPr lang="en-US" altLang="zh-CN" sz="2800" dirty="0" smtClean="0">
                <a:latin typeface="Arial" pitchFamily="34" charset="0"/>
                <a:ea typeface="SimSun" pitchFamily="2" charset="-122"/>
              </a:rPr>
              <a:t>A </a:t>
            </a:r>
            <a:r>
              <a:rPr lang="en-US" altLang="zh-CN" sz="2800" dirty="0">
                <a:latin typeface="Arial" pitchFamily="34" charset="0"/>
                <a:ea typeface="SimSun" pitchFamily="2" charset="-122"/>
              </a:rPr>
              <a:t>dislocation is the displacement of one or more </a:t>
            </a:r>
          </a:p>
          <a:p>
            <a:pPr eaLnBrk="1" hangingPunct="1"/>
            <a:r>
              <a:rPr lang="en-US" altLang="zh-CN" sz="2800" dirty="0">
                <a:latin typeface="Arial" pitchFamily="34" charset="0"/>
                <a:ea typeface="SimSun" pitchFamily="2" charset="-122"/>
              </a:rPr>
              <a:t>bones at a joint. It usually occurs in the shoulders, </a:t>
            </a:r>
          </a:p>
          <a:p>
            <a:pPr eaLnBrk="1" hangingPunct="1"/>
            <a:r>
              <a:rPr lang="en-US" altLang="zh-CN" sz="2800" dirty="0">
                <a:latin typeface="Arial" pitchFamily="34" charset="0"/>
                <a:ea typeface="SimSun" pitchFamily="2" charset="-122"/>
              </a:rPr>
              <a:t>elbow, thumb, fingers and the lower jaw.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ltLang="zh-CN" smtClean="0">
                <a:ea typeface="SimSun" pitchFamily="2" charset="-122"/>
              </a:rPr>
              <a:t>FRACTURES AND DISLOCATIONS</a:t>
            </a:r>
          </a:p>
        </p:txBody>
      </p:sp>
      <p:sp>
        <p:nvSpPr>
          <p:cNvPr id="33795" name="Rectangle 5"/>
          <p:cNvSpPr>
            <a:spLocks noGrp="1" noChangeArrowheads="1"/>
          </p:cNvSpPr>
          <p:nvPr>
            <p:ph type="body" idx="1"/>
          </p:nvPr>
        </p:nvSpPr>
        <p:spPr/>
        <p:txBody>
          <a:bodyPr/>
          <a:lstStyle/>
          <a:p>
            <a:pPr eaLnBrk="1" hangingPunct="1">
              <a:lnSpc>
                <a:spcPct val="90000"/>
              </a:lnSpc>
              <a:buFontTx/>
              <a:buNone/>
            </a:pPr>
            <a:r>
              <a:rPr lang="en-US" altLang="zh-CN" b="1" smtClean="0">
                <a:ea typeface="SimSun" pitchFamily="2" charset="-122"/>
              </a:rPr>
              <a:t>TREATMENT:</a:t>
            </a:r>
          </a:p>
          <a:p>
            <a:pPr eaLnBrk="1" hangingPunct="1">
              <a:lnSpc>
                <a:spcPct val="90000"/>
              </a:lnSpc>
            </a:pPr>
            <a:r>
              <a:rPr lang="en-US" altLang="zh-CN" smtClean="0">
                <a:ea typeface="SimSun" pitchFamily="2" charset="-122"/>
              </a:rPr>
              <a:t>Support and immobilize the injured limb</a:t>
            </a:r>
          </a:p>
          <a:p>
            <a:pPr eaLnBrk="1" hangingPunct="1">
              <a:lnSpc>
                <a:spcPct val="90000"/>
              </a:lnSpc>
            </a:pPr>
            <a:r>
              <a:rPr lang="en-US" altLang="zh-CN" smtClean="0">
                <a:ea typeface="SimSun" pitchFamily="2" charset="-122"/>
              </a:rPr>
              <a:t>Use a splint (if possible) in order to prevent movement of the injured part</a:t>
            </a:r>
          </a:p>
          <a:p>
            <a:pPr eaLnBrk="1" hangingPunct="1">
              <a:lnSpc>
                <a:spcPct val="90000"/>
              </a:lnSpc>
            </a:pPr>
            <a:r>
              <a:rPr lang="en-US" altLang="zh-CN" smtClean="0">
                <a:ea typeface="SimSun" pitchFamily="2" charset="-122"/>
              </a:rPr>
              <a:t>Arrange for casualty to be removed to hospital</a:t>
            </a:r>
          </a:p>
          <a:p>
            <a:pPr eaLnBrk="1" hangingPunct="1">
              <a:lnSpc>
                <a:spcPct val="90000"/>
              </a:lnSpc>
            </a:pPr>
            <a:r>
              <a:rPr lang="en-US" altLang="zh-CN" smtClean="0">
                <a:ea typeface="SimSun" pitchFamily="2" charset="-122"/>
              </a:rPr>
              <a:t>In doubtful cases, always treat as for a fracture</a:t>
            </a:r>
          </a:p>
          <a:p>
            <a:pPr eaLnBrk="1" hangingPunct="1">
              <a:lnSpc>
                <a:spcPct val="90000"/>
              </a:lnSpc>
            </a:pPr>
            <a:r>
              <a:rPr lang="en-US" altLang="zh-CN" smtClean="0">
                <a:ea typeface="SimSun" pitchFamily="2" charset="-122"/>
              </a:rPr>
              <a:t>Do not attempt to replace the bones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title"/>
          </p:nvPr>
        </p:nvSpPr>
        <p:spPr/>
        <p:txBody>
          <a:bodyPr/>
          <a:lstStyle/>
          <a:p>
            <a:pPr eaLnBrk="1" hangingPunct="1"/>
            <a:r>
              <a:rPr lang="en-US" altLang="zh-CN" smtClean="0">
                <a:ea typeface="SimSun" pitchFamily="2" charset="-122"/>
              </a:rPr>
              <a:t>STRAINS</a:t>
            </a:r>
          </a:p>
        </p:txBody>
      </p:sp>
      <p:sp>
        <p:nvSpPr>
          <p:cNvPr id="34819" name="Rectangle 8"/>
          <p:cNvSpPr>
            <a:spLocks noGrp="1" noChangeArrowheads="1"/>
          </p:cNvSpPr>
          <p:nvPr>
            <p:ph type="body" idx="1"/>
          </p:nvPr>
        </p:nvSpPr>
        <p:spPr>
          <a:xfrm>
            <a:off x="685800" y="3043238"/>
            <a:ext cx="7086600" cy="3986212"/>
          </a:xfrm>
        </p:spPr>
        <p:txBody>
          <a:bodyPr/>
          <a:lstStyle/>
          <a:p>
            <a:pPr eaLnBrk="1" hangingPunct="1">
              <a:buFontTx/>
              <a:buNone/>
            </a:pPr>
            <a:endParaRPr lang="en-US" altLang="zh-CN" b="1" dirty="0" smtClean="0">
              <a:ea typeface="SimSun" pitchFamily="2" charset="-122"/>
            </a:endParaRPr>
          </a:p>
          <a:p>
            <a:pPr eaLnBrk="1" hangingPunct="1">
              <a:buFontTx/>
              <a:buNone/>
            </a:pPr>
            <a:r>
              <a:rPr lang="en-US" altLang="zh-CN" b="1" dirty="0" smtClean="0">
                <a:ea typeface="SimSun" pitchFamily="2" charset="-122"/>
              </a:rPr>
              <a:t>SYMPTOMS</a:t>
            </a:r>
            <a:r>
              <a:rPr lang="en-US" altLang="zh-CN" b="1" dirty="0" smtClean="0">
                <a:ea typeface="SimSun" pitchFamily="2" charset="-122"/>
              </a:rPr>
              <a:t>:</a:t>
            </a:r>
          </a:p>
          <a:p>
            <a:pPr eaLnBrk="1" hangingPunct="1"/>
            <a:r>
              <a:rPr lang="en-US" altLang="zh-CN" dirty="0" err="1" smtClean="0">
                <a:ea typeface="SimSun" pitchFamily="2" charset="-122"/>
              </a:rPr>
              <a:t>Localised</a:t>
            </a:r>
            <a:r>
              <a:rPr lang="en-US" altLang="zh-CN" dirty="0" smtClean="0">
                <a:ea typeface="SimSun" pitchFamily="2" charset="-122"/>
              </a:rPr>
              <a:t> pain</a:t>
            </a:r>
          </a:p>
          <a:p>
            <a:pPr eaLnBrk="1" hangingPunct="1"/>
            <a:r>
              <a:rPr lang="en-US" altLang="zh-CN" dirty="0" smtClean="0">
                <a:ea typeface="SimSun" pitchFamily="2" charset="-122"/>
              </a:rPr>
              <a:t>Stiffness</a:t>
            </a:r>
          </a:p>
          <a:p>
            <a:pPr eaLnBrk="1" hangingPunct="1"/>
            <a:r>
              <a:rPr lang="en-US" altLang="zh-CN" dirty="0" smtClean="0">
                <a:ea typeface="SimSun" pitchFamily="2" charset="-122"/>
              </a:rPr>
              <a:t>Inflammation</a:t>
            </a:r>
          </a:p>
          <a:p>
            <a:pPr eaLnBrk="1" hangingPunct="1"/>
            <a:r>
              <a:rPr lang="en-US" altLang="zh-CN" dirty="0" smtClean="0">
                <a:ea typeface="SimSun" pitchFamily="2" charset="-122"/>
              </a:rPr>
              <a:t>Bruising</a:t>
            </a:r>
          </a:p>
        </p:txBody>
      </p:sp>
      <p:sp>
        <p:nvSpPr>
          <p:cNvPr id="34820" name="Text Box 5"/>
          <p:cNvSpPr txBox="1">
            <a:spLocks noChangeArrowheads="1"/>
          </p:cNvSpPr>
          <p:nvPr/>
        </p:nvSpPr>
        <p:spPr bwMode="auto">
          <a:xfrm>
            <a:off x="228600" y="1524000"/>
            <a:ext cx="7640233" cy="1815882"/>
          </a:xfrm>
          <a:prstGeom prst="rect">
            <a:avLst/>
          </a:prstGeom>
          <a:noFill/>
          <a:ln w="9525">
            <a:noFill/>
            <a:miter lim="800000"/>
            <a:headEnd/>
            <a:tailEnd/>
          </a:ln>
        </p:spPr>
        <p:txBody>
          <a:bodyPr wrap="none">
            <a:spAutoFit/>
          </a:bodyPr>
          <a:lstStyle/>
          <a:p>
            <a:pPr eaLnBrk="1" hangingPunct="1"/>
            <a:endParaRPr lang="en-US" altLang="zh-CN" sz="2800" dirty="0" smtClean="0">
              <a:latin typeface="Arial" pitchFamily="34" charset="0"/>
              <a:ea typeface="SimSun" pitchFamily="2" charset="-122"/>
            </a:endParaRPr>
          </a:p>
          <a:p>
            <a:pPr eaLnBrk="1" hangingPunct="1"/>
            <a:r>
              <a:rPr lang="en-US" altLang="zh-CN" sz="2800" dirty="0" smtClean="0">
                <a:latin typeface="Arial" pitchFamily="34" charset="0"/>
                <a:ea typeface="SimSun" pitchFamily="2" charset="-122"/>
              </a:rPr>
              <a:t>A </a:t>
            </a:r>
            <a:r>
              <a:rPr lang="en-US" altLang="zh-CN" sz="2800" dirty="0">
                <a:latin typeface="Arial" pitchFamily="34" charset="0"/>
                <a:ea typeface="SimSun" pitchFamily="2" charset="-122"/>
              </a:rPr>
              <a:t>strain is an injury to a muscle in which the</a:t>
            </a:r>
          </a:p>
          <a:p>
            <a:pPr eaLnBrk="1" hangingPunct="1"/>
            <a:r>
              <a:rPr lang="en-US" altLang="zh-CN" sz="2800" dirty="0">
                <a:latin typeface="Arial" pitchFamily="34" charset="0"/>
                <a:ea typeface="SimSun" pitchFamily="2" charset="-122"/>
              </a:rPr>
              <a:t>Muscle </a:t>
            </a:r>
            <a:r>
              <a:rPr lang="en-US" altLang="zh-CN" sz="2800" dirty="0" err="1">
                <a:latin typeface="Arial" pitchFamily="34" charset="0"/>
                <a:ea typeface="SimSun" pitchFamily="2" charset="-122"/>
              </a:rPr>
              <a:t>fibres</a:t>
            </a:r>
            <a:r>
              <a:rPr lang="en-US" altLang="zh-CN" sz="2800" dirty="0">
                <a:latin typeface="Arial" pitchFamily="34" charset="0"/>
                <a:ea typeface="SimSun" pitchFamily="2" charset="-122"/>
              </a:rPr>
              <a:t> tear as a result of overstretching.</a:t>
            </a:r>
          </a:p>
          <a:p>
            <a:pPr eaLnBrk="1" hangingPunct="1"/>
            <a:r>
              <a:rPr lang="en-US" altLang="zh-CN" sz="2800" dirty="0">
                <a:latin typeface="Arial" pitchFamily="34" charset="0"/>
                <a:ea typeface="SimSun" pitchFamily="2" charset="-122"/>
              </a:rPr>
              <a:t>(Sprain – to a ligament)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US" altLang="zh-CN" smtClean="0">
                <a:ea typeface="SimSun" pitchFamily="2" charset="-122"/>
              </a:rPr>
              <a:t>SPRAINS</a:t>
            </a:r>
          </a:p>
        </p:txBody>
      </p:sp>
      <p:sp>
        <p:nvSpPr>
          <p:cNvPr id="35843" name="Rectangle 6"/>
          <p:cNvSpPr>
            <a:spLocks noGrp="1" noChangeArrowheads="1"/>
          </p:cNvSpPr>
          <p:nvPr>
            <p:ph type="body" idx="1"/>
          </p:nvPr>
        </p:nvSpPr>
        <p:spPr>
          <a:xfrm>
            <a:off x="685800" y="3276600"/>
            <a:ext cx="7086600" cy="3986213"/>
          </a:xfrm>
        </p:spPr>
        <p:txBody>
          <a:bodyPr/>
          <a:lstStyle/>
          <a:p>
            <a:pPr eaLnBrk="1" hangingPunct="1">
              <a:buFontTx/>
              <a:buNone/>
            </a:pPr>
            <a:r>
              <a:rPr lang="en-US" altLang="zh-CN" b="1" dirty="0" smtClean="0">
                <a:ea typeface="SimSun" pitchFamily="2" charset="-122"/>
              </a:rPr>
              <a:t>SYMPTOMS:</a:t>
            </a:r>
          </a:p>
          <a:p>
            <a:pPr eaLnBrk="1" hangingPunct="1"/>
            <a:r>
              <a:rPr lang="en-US" altLang="zh-CN" dirty="0" smtClean="0">
                <a:ea typeface="SimSun" pitchFamily="2" charset="-122"/>
              </a:rPr>
              <a:t>Pain at site </a:t>
            </a:r>
            <a:r>
              <a:rPr lang="en-US" altLang="zh-CN" dirty="0" smtClean="0">
                <a:ea typeface="SimSun" pitchFamily="2" charset="-122"/>
              </a:rPr>
              <a:t>of </a:t>
            </a:r>
            <a:r>
              <a:rPr lang="en-US" altLang="zh-CN" dirty="0" smtClean="0">
                <a:ea typeface="SimSun" pitchFamily="2" charset="-122"/>
              </a:rPr>
              <a:t>injury</a:t>
            </a:r>
          </a:p>
          <a:p>
            <a:pPr eaLnBrk="1" hangingPunct="1"/>
            <a:r>
              <a:rPr lang="en-US" altLang="zh-CN" dirty="0" smtClean="0">
                <a:ea typeface="SimSun" pitchFamily="2" charset="-122"/>
              </a:rPr>
              <a:t>Swelling and later bruising</a:t>
            </a:r>
          </a:p>
          <a:p>
            <a:pPr eaLnBrk="1" hangingPunct="1"/>
            <a:r>
              <a:rPr lang="en-US" altLang="zh-CN" dirty="0" smtClean="0">
                <a:ea typeface="SimSun" pitchFamily="2" charset="-122"/>
              </a:rPr>
              <a:t>Pain on movement</a:t>
            </a:r>
          </a:p>
          <a:p>
            <a:pPr eaLnBrk="1" hangingPunct="1"/>
            <a:r>
              <a:rPr lang="en-US" altLang="zh-CN" dirty="0" smtClean="0">
                <a:ea typeface="SimSun" pitchFamily="2" charset="-122"/>
              </a:rPr>
              <a:t>Loss of function</a:t>
            </a:r>
          </a:p>
        </p:txBody>
      </p:sp>
      <p:sp>
        <p:nvSpPr>
          <p:cNvPr id="35844" name="Text Box 4"/>
          <p:cNvSpPr txBox="1">
            <a:spLocks noChangeArrowheads="1"/>
          </p:cNvSpPr>
          <p:nvPr/>
        </p:nvSpPr>
        <p:spPr bwMode="auto">
          <a:xfrm>
            <a:off x="439738" y="1589088"/>
            <a:ext cx="6923690" cy="1815882"/>
          </a:xfrm>
          <a:prstGeom prst="rect">
            <a:avLst/>
          </a:prstGeom>
          <a:noFill/>
          <a:ln w="9525">
            <a:noFill/>
            <a:miter lim="800000"/>
            <a:headEnd/>
            <a:tailEnd/>
          </a:ln>
        </p:spPr>
        <p:txBody>
          <a:bodyPr wrap="none">
            <a:spAutoFit/>
          </a:bodyPr>
          <a:lstStyle/>
          <a:p>
            <a:pPr eaLnBrk="1" hangingPunct="1"/>
            <a:endParaRPr lang="en-US" altLang="zh-CN" sz="2800" dirty="0" smtClean="0">
              <a:latin typeface="Arial" pitchFamily="34" charset="0"/>
              <a:ea typeface="SimSun" pitchFamily="2" charset="-122"/>
            </a:endParaRPr>
          </a:p>
          <a:p>
            <a:pPr eaLnBrk="1" hangingPunct="1"/>
            <a:r>
              <a:rPr lang="en-US" altLang="zh-CN" sz="2800" dirty="0" smtClean="0">
                <a:latin typeface="Arial" pitchFamily="34" charset="0"/>
                <a:ea typeface="SimSun" pitchFamily="2" charset="-122"/>
              </a:rPr>
              <a:t>A </a:t>
            </a:r>
            <a:r>
              <a:rPr lang="en-US" altLang="zh-CN" sz="2800" dirty="0">
                <a:latin typeface="Arial" pitchFamily="34" charset="0"/>
                <a:ea typeface="SimSun" pitchFamily="2" charset="-122"/>
              </a:rPr>
              <a:t>sprain occurs at a joint where there is </a:t>
            </a:r>
          </a:p>
          <a:p>
            <a:pPr eaLnBrk="1" hangingPunct="1"/>
            <a:r>
              <a:rPr lang="en-US" altLang="zh-CN" sz="2800" dirty="0">
                <a:latin typeface="Arial" pitchFamily="34" charset="0"/>
                <a:ea typeface="SimSun" pitchFamily="2" charset="-122"/>
              </a:rPr>
              <a:t>tearing or over-stretching of the ligaments </a:t>
            </a:r>
          </a:p>
          <a:p>
            <a:pPr eaLnBrk="1" hangingPunct="1"/>
            <a:r>
              <a:rPr lang="en-US" altLang="zh-CN" sz="2800" dirty="0" smtClean="0">
                <a:latin typeface="Arial" pitchFamily="34" charset="0"/>
                <a:ea typeface="SimSun" pitchFamily="2" charset="-122"/>
              </a:rPr>
              <a:t>and </a:t>
            </a:r>
            <a:r>
              <a:rPr lang="en-US" altLang="zh-CN" sz="2800" dirty="0">
                <a:latin typeface="Arial" pitchFamily="34" charset="0"/>
                <a:ea typeface="SimSun" pitchFamily="2" charset="-122"/>
              </a:rPr>
              <a:t>tissues.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p:txBody>
          <a:bodyPr/>
          <a:lstStyle/>
          <a:p>
            <a:pPr eaLnBrk="1" hangingPunct="1"/>
            <a:r>
              <a:rPr lang="en-US" altLang="zh-CN" dirty="0" smtClean="0">
                <a:ea typeface="SimSun" pitchFamily="2" charset="-122"/>
              </a:rPr>
              <a:t>SPRAINS</a:t>
            </a:r>
          </a:p>
        </p:txBody>
      </p:sp>
      <p:sp>
        <p:nvSpPr>
          <p:cNvPr id="36867" name="Rectangle 7"/>
          <p:cNvSpPr>
            <a:spLocks noGrp="1" noChangeArrowheads="1"/>
          </p:cNvSpPr>
          <p:nvPr>
            <p:ph type="body" idx="1"/>
          </p:nvPr>
        </p:nvSpPr>
        <p:spPr/>
        <p:txBody>
          <a:bodyPr/>
          <a:lstStyle/>
          <a:p>
            <a:pPr eaLnBrk="1" hangingPunct="1">
              <a:lnSpc>
                <a:spcPct val="90000"/>
              </a:lnSpc>
              <a:buFontTx/>
              <a:buNone/>
            </a:pPr>
            <a:r>
              <a:rPr lang="en-US" altLang="zh-CN" b="1" smtClean="0">
                <a:ea typeface="SimSun" pitchFamily="2" charset="-122"/>
              </a:rPr>
              <a:t>TREATMENT:</a:t>
            </a:r>
          </a:p>
          <a:p>
            <a:pPr eaLnBrk="1" hangingPunct="1">
              <a:lnSpc>
                <a:spcPct val="90000"/>
              </a:lnSpc>
            </a:pPr>
            <a:r>
              <a:rPr lang="en-US" altLang="zh-CN" smtClean="0">
                <a:ea typeface="SimSun" pitchFamily="2" charset="-122"/>
              </a:rPr>
              <a:t>Support the joint in most comfortable position</a:t>
            </a:r>
          </a:p>
          <a:p>
            <a:pPr eaLnBrk="1" hangingPunct="1">
              <a:lnSpc>
                <a:spcPct val="90000"/>
              </a:lnSpc>
            </a:pPr>
            <a:r>
              <a:rPr lang="en-US" altLang="zh-CN" smtClean="0">
                <a:ea typeface="SimSun" pitchFamily="2" charset="-122"/>
              </a:rPr>
              <a:t>P.R.I.C.E. (Protect, Rest, Ice, Compression, Elevation) treatment</a:t>
            </a:r>
          </a:p>
          <a:p>
            <a:pPr eaLnBrk="1" hangingPunct="1">
              <a:lnSpc>
                <a:spcPct val="90000"/>
              </a:lnSpc>
            </a:pPr>
            <a:r>
              <a:rPr lang="en-US" altLang="zh-CN" smtClean="0">
                <a:ea typeface="SimSun" pitchFamily="2" charset="-122"/>
              </a:rPr>
              <a:t>When a sprained ankle occurs outdoors, do not remove the shoe</a:t>
            </a:r>
          </a:p>
          <a:p>
            <a:pPr eaLnBrk="1" hangingPunct="1">
              <a:lnSpc>
                <a:spcPct val="90000"/>
              </a:lnSpc>
            </a:pPr>
            <a:r>
              <a:rPr lang="en-US" altLang="zh-CN" smtClean="0">
                <a:ea typeface="SimSun" pitchFamily="2" charset="-122"/>
              </a:rPr>
              <a:t>If unsure whether there is a fracture, always assume it is 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pPr>
              <a:buNone/>
            </a:pPr>
            <a:r>
              <a:rPr lang="en-US" b="1" dirty="0" smtClean="0"/>
              <a:t>Dehydration  means loss of salt and water in the body</a:t>
            </a:r>
          </a:p>
          <a:p>
            <a:r>
              <a:rPr lang="en-US" dirty="0" smtClean="0"/>
              <a:t>ORS has been a lifesaver in case of dehydration . </a:t>
            </a:r>
          </a:p>
          <a:p>
            <a:r>
              <a:rPr lang="en-US" dirty="0" smtClean="0"/>
              <a:t>ORS is prepared by dissolving a pinch of salt in a glass of water and one tablespoon of sugar to it.</a:t>
            </a:r>
          </a:p>
          <a:p>
            <a:r>
              <a:rPr lang="en-US" dirty="0" smtClean="0"/>
              <a:t> ORS helps in restoring back the electrolyte balance of our body and re-hydrate it. </a:t>
            </a:r>
          </a:p>
          <a:p>
            <a:endParaRPr lang="en-US" dirty="0"/>
          </a:p>
        </p:txBody>
      </p:sp>
      <p:pic>
        <p:nvPicPr>
          <p:cNvPr id="5" name="Content Placeholder 4" descr="ORS1.jpg"/>
          <p:cNvPicPr>
            <a:picLocks noGrp="1" noChangeAspect="1"/>
          </p:cNvPicPr>
          <p:nvPr>
            <p:ph sz="half" idx="2"/>
          </p:nvPr>
        </p:nvPicPr>
        <p:blipFill>
          <a:blip r:embed="rId2"/>
          <a:stretch>
            <a:fillRect/>
          </a:stretch>
        </p:blipFill>
        <p:spPr>
          <a:xfrm>
            <a:off x="5029200" y="2362200"/>
            <a:ext cx="3938588" cy="4495800"/>
          </a:xfrm>
        </p:spPr>
      </p:pic>
      <p:sp>
        <p:nvSpPr>
          <p:cNvPr id="7" name="TextBox 6"/>
          <p:cNvSpPr txBox="1"/>
          <p:nvPr/>
        </p:nvSpPr>
        <p:spPr>
          <a:xfrm>
            <a:off x="0" y="1143000"/>
            <a:ext cx="8915400" cy="584775"/>
          </a:xfrm>
          <a:prstGeom prst="rect">
            <a:avLst/>
          </a:prstGeom>
          <a:noFill/>
        </p:spPr>
        <p:txBody>
          <a:bodyPr wrap="square" rtlCol="0">
            <a:spAutoFit/>
          </a:bodyPr>
          <a:lstStyle/>
          <a:p>
            <a:r>
              <a:rPr lang="en-US" sz="3200" b="1" dirty="0" smtClean="0"/>
              <a:t>DEHYDRATION</a:t>
            </a:r>
            <a:endParaRPr lang="en-US"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HEAT EXHAUSTION</a:t>
            </a:r>
            <a:endParaRPr lang="en-US" dirty="0">
              <a:solidFill>
                <a:schemeClr val="tx2">
                  <a:lumMod val="75000"/>
                </a:schemeClr>
              </a:solidFill>
            </a:endParaRPr>
          </a:p>
        </p:txBody>
      </p:sp>
      <p:sp>
        <p:nvSpPr>
          <p:cNvPr id="3" name="Content Placeholder 2"/>
          <p:cNvSpPr>
            <a:spLocks noGrp="1"/>
          </p:cNvSpPr>
          <p:nvPr>
            <p:ph sz="half" idx="1"/>
          </p:nvPr>
        </p:nvSpPr>
        <p:spPr/>
        <p:txBody>
          <a:bodyPr/>
          <a:lstStyle/>
          <a:p>
            <a:pPr lvl="1">
              <a:buClr>
                <a:srgbClr val="CC0000"/>
              </a:buClr>
            </a:pPr>
            <a:r>
              <a:rPr lang="en-US" dirty="0" smtClean="0"/>
              <a:t>Move to cool place</a:t>
            </a:r>
          </a:p>
          <a:p>
            <a:pPr lvl="1">
              <a:buClr>
                <a:srgbClr val="CC0000"/>
              </a:buClr>
            </a:pPr>
            <a:r>
              <a:rPr lang="en-US" dirty="0" smtClean="0"/>
              <a:t>Lay victim down</a:t>
            </a:r>
          </a:p>
          <a:p>
            <a:pPr lvl="1">
              <a:buClr>
                <a:srgbClr val="CC0000"/>
              </a:buClr>
            </a:pPr>
            <a:r>
              <a:rPr lang="en-US" dirty="0" smtClean="0"/>
              <a:t>Elevate feet</a:t>
            </a:r>
          </a:p>
          <a:p>
            <a:pPr lvl="1">
              <a:buClr>
                <a:srgbClr val="CC0000"/>
              </a:buClr>
            </a:pPr>
            <a:r>
              <a:rPr lang="en-US" dirty="0" smtClean="0"/>
              <a:t>Loosen clothing</a:t>
            </a:r>
          </a:p>
          <a:p>
            <a:pPr lvl="1">
              <a:buClr>
                <a:srgbClr val="CC0000"/>
              </a:buClr>
            </a:pPr>
            <a:r>
              <a:rPr lang="en-US" dirty="0" smtClean="0"/>
              <a:t>Give fluids</a:t>
            </a:r>
          </a:p>
          <a:p>
            <a:pPr lvl="1">
              <a:buClr>
                <a:srgbClr val="CC0000"/>
              </a:buClr>
            </a:pPr>
            <a:r>
              <a:rPr lang="en-US" dirty="0" smtClean="0"/>
              <a:t>Apply cool compresses</a:t>
            </a:r>
            <a:endParaRPr lang="en-US" dirty="0"/>
          </a:p>
        </p:txBody>
      </p:sp>
      <p:pic>
        <p:nvPicPr>
          <p:cNvPr id="6" name="Content Placeholder 5" descr="steel worker firey bkg fade copy"/>
          <p:cNvPicPr>
            <a:picLocks noGrp="1" noChangeAspect="1" noChangeArrowheads="1"/>
          </p:cNvPicPr>
          <p:nvPr>
            <p:ph sz="half" idx="2"/>
          </p:nvPr>
        </p:nvPicPr>
        <p:blipFill>
          <a:blip r:embed="rId2"/>
          <a:srcRect/>
          <a:stretch>
            <a:fillRect/>
          </a:stretch>
        </p:blipFill>
        <p:spPr bwMode="auto">
          <a:xfrm>
            <a:off x="4648200" y="1905000"/>
            <a:ext cx="449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AID</a:t>
            </a:r>
            <a:endParaRPr lang="en-US" dirty="0"/>
          </a:p>
        </p:txBody>
      </p:sp>
      <p:sp>
        <p:nvSpPr>
          <p:cNvPr id="3" name="Content Placeholder 2"/>
          <p:cNvSpPr>
            <a:spLocks noGrp="1"/>
          </p:cNvSpPr>
          <p:nvPr>
            <p:ph sz="half" idx="1"/>
          </p:nvPr>
        </p:nvSpPr>
        <p:spPr/>
        <p:txBody>
          <a:bodyPr/>
          <a:lstStyle/>
          <a:p>
            <a:pPr>
              <a:buNone/>
            </a:pPr>
            <a:r>
              <a:rPr lang="en-US" dirty="0" smtClean="0"/>
              <a:t>Definition: 		</a:t>
            </a:r>
          </a:p>
          <a:p>
            <a:pPr>
              <a:buNone/>
            </a:pPr>
            <a:r>
              <a:rPr lang="en-US" dirty="0" smtClean="0"/>
              <a:t>		“Measures to be taken immediately after an accident not with an idea to cure but in order to prevent further harm being done". </a:t>
            </a:r>
          </a:p>
          <a:p>
            <a:endParaRPr lang="en-US" dirty="0"/>
          </a:p>
        </p:txBody>
      </p:sp>
      <p:pic>
        <p:nvPicPr>
          <p:cNvPr id="5" name="Content Placeholder 4" descr="extra.jpg"/>
          <p:cNvPicPr>
            <a:picLocks noGrp="1" noChangeAspect="1"/>
          </p:cNvPicPr>
          <p:nvPr>
            <p:ph sz="half" idx="2"/>
          </p:nvPr>
        </p:nvPicPr>
        <p:blipFill>
          <a:blip r:embed="rId2"/>
          <a:stretch>
            <a:fillRect/>
          </a:stretch>
        </p:blipFill>
        <p:spPr>
          <a:xfrm>
            <a:off x="5029200" y="1828800"/>
            <a:ext cx="3886200" cy="47244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ltLang="zh-CN" dirty="0" smtClean="0">
                <a:ea typeface="SimSun" pitchFamily="2" charset="-122"/>
              </a:rPr>
              <a:t>BURNS</a:t>
            </a:r>
            <a:endParaRPr lang="en-US" altLang="zh-CN" dirty="0" smtClean="0">
              <a:ea typeface="SimSun" pitchFamily="2" charset="-122"/>
            </a:endParaRPr>
          </a:p>
        </p:txBody>
      </p:sp>
      <p:sp>
        <p:nvSpPr>
          <p:cNvPr id="24579" name="Rectangle 5"/>
          <p:cNvSpPr>
            <a:spLocks noGrp="1" noChangeArrowheads="1"/>
          </p:cNvSpPr>
          <p:nvPr>
            <p:ph type="body" idx="1"/>
          </p:nvPr>
        </p:nvSpPr>
        <p:spPr>
          <a:xfrm>
            <a:off x="685800" y="1820863"/>
            <a:ext cx="7086600" cy="4560887"/>
          </a:xfrm>
        </p:spPr>
        <p:txBody>
          <a:bodyPr>
            <a:normAutofit fontScale="92500" lnSpcReduction="20000"/>
          </a:bodyPr>
          <a:lstStyle/>
          <a:p>
            <a:pPr eaLnBrk="1" hangingPunct="1">
              <a:lnSpc>
                <a:spcPct val="90000"/>
              </a:lnSpc>
              <a:buFontTx/>
              <a:buNone/>
            </a:pPr>
            <a:endParaRPr lang="en-US" altLang="zh-CN" sz="2000" dirty="0" smtClean="0">
              <a:ea typeface="SimSun" pitchFamily="2" charset="-122"/>
            </a:endParaRPr>
          </a:p>
          <a:p>
            <a:pPr>
              <a:lnSpc>
                <a:spcPct val="90000"/>
              </a:lnSpc>
              <a:buNone/>
            </a:pPr>
            <a:r>
              <a:rPr lang="en-US" sz="2000" b="1" dirty="0" smtClean="0"/>
              <a:t>	Damage </a:t>
            </a:r>
            <a:r>
              <a:rPr lang="en-US" sz="2000" b="1" dirty="0" smtClean="0"/>
              <a:t>to the skin or other body parts caused by </a:t>
            </a:r>
            <a:r>
              <a:rPr lang="en-US" sz="2000" b="1" dirty="0" smtClean="0"/>
              <a:t>extreme heat</a:t>
            </a:r>
            <a:r>
              <a:rPr lang="en-US" sz="2000" b="1" dirty="0" smtClean="0"/>
              <a:t>, flame, contact with heated objects, or </a:t>
            </a:r>
            <a:r>
              <a:rPr lang="en-US" sz="2000" b="1" dirty="0" smtClean="0"/>
              <a:t>chemicals</a:t>
            </a:r>
          </a:p>
          <a:p>
            <a:pPr>
              <a:lnSpc>
                <a:spcPct val="90000"/>
              </a:lnSpc>
              <a:buNone/>
            </a:pPr>
            <a:endParaRPr lang="en-US" altLang="zh-CN" sz="2000" dirty="0" smtClean="0">
              <a:ea typeface="SimSun" pitchFamily="2" charset="-122"/>
            </a:endParaRPr>
          </a:p>
          <a:p>
            <a:pPr eaLnBrk="1" hangingPunct="1">
              <a:lnSpc>
                <a:spcPct val="90000"/>
              </a:lnSpc>
              <a:buFontTx/>
              <a:buNone/>
            </a:pPr>
            <a:r>
              <a:rPr lang="en-US" altLang="zh-CN" sz="2000" b="1" dirty="0" smtClean="0">
                <a:ea typeface="SimSun" pitchFamily="2" charset="-122"/>
              </a:rPr>
              <a:t>Dry </a:t>
            </a:r>
            <a:r>
              <a:rPr lang="en-US" altLang="zh-CN" sz="2000" b="1" dirty="0" smtClean="0">
                <a:ea typeface="SimSun" pitchFamily="2" charset="-122"/>
              </a:rPr>
              <a:t>burn</a:t>
            </a:r>
          </a:p>
          <a:p>
            <a:pPr eaLnBrk="1" hangingPunct="1">
              <a:lnSpc>
                <a:spcPct val="90000"/>
              </a:lnSpc>
            </a:pPr>
            <a:r>
              <a:rPr lang="en-US" altLang="zh-CN" sz="2000" dirty="0" smtClean="0">
                <a:ea typeface="SimSun" pitchFamily="2" charset="-122"/>
              </a:rPr>
              <a:t>Caused by flame, contact with hot objects, friction etc.</a:t>
            </a:r>
          </a:p>
          <a:p>
            <a:pPr eaLnBrk="1" hangingPunct="1">
              <a:lnSpc>
                <a:spcPct val="90000"/>
              </a:lnSpc>
            </a:pPr>
            <a:endParaRPr lang="en-US" altLang="zh-CN" sz="2000" dirty="0" smtClean="0">
              <a:ea typeface="SimSun" pitchFamily="2" charset="-122"/>
            </a:endParaRPr>
          </a:p>
          <a:p>
            <a:pPr eaLnBrk="1" hangingPunct="1">
              <a:lnSpc>
                <a:spcPct val="90000"/>
              </a:lnSpc>
              <a:buFontTx/>
              <a:buNone/>
            </a:pPr>
            <a:r>
              <a:rPr lang="en-US" altLang="zh-CN" sz="2000" b="1" dirty="0" smtClean="0">
                <a:ea typeface="SimSun" pitchFamily="2" charset="-122"/>
              </a:rPr>
              <a:t>Scalds</a:t>
            </a:r>
            <a:endParaRPr lang="en-US" altLang="zh-CN" sz="2000" b="1" dirty="0" smtClean="0">
              <a:ea typeface="SimSun" pitchFamily="2" charset="-122"/>
            </a:endParaRPr>
          </a:p>
          <a:p>
            <a:pPr eaLnBrk="1" hangingPunct="1">
              <a:lnSpc>
                <a:spcPct val="90000"/>
              </a:lnSpc>
            </a:pPr>
            <a:r>
              <a:rPr lang="en-US" altLang="zh-CN" sz="2000" dirty="0" smtClean="0">
                <a:ea typeface="SimSun" pitchFamily="2" charset="-122"/>
              </a:rPr>
              <a:t>Contact with steam and hot </a:t>
            </a:r>
            <a:r>
              <a:rPr lang="en-US" altLang="zh-CN" sz="2000" dirty="0" smtClean="0">
                <a:ea typeface="SimSun" pitchFamily="2" charset="-122"/>
              </a:rPr>
              <a:t>fluids</a:t>
            </a:r>
            <a:endParaRPr lang="en-US" altLang="zh-CN" sz="2000" dirty="0" smtClean="0">
              <a:ea typeface="SimSun" pitchFamily="2" charset="-122"/>
            </a:endParaRPr>
          </a:p>
          <a:p>
            <a:pPr eaLnBrk="1" hangingPunct="1">
              <a:lnSpc>
                <a:spcPct val="90000"/>
              </a:lnSpc>
            </a:pPr>
            <a:endParaRPr lang="en-US" altLang="zh-CN" sz="2000" dirty="0" smtClean="0">
              <a:ea typeface="SimSun" pitchFamily="2" charset="-122"/>
            </a:endParaRPr>
          </a:p>
          <a:p>
            <a:pPr eaLnBrk="1" hangingPunct="1">
              <a:lnSpc>
                <a:spcPct val="90000"/>
              </a:lnSpc>
              <a:buFontTx/>
              <a:buNone/>
            </a:pPr>
            <a:r>
              <a:rPr lang="en-US" altLang="zh-CN" sz="2000" b="1" dirty="0" smtClean="0">
                <a:ea typeface="SimSun" pitchFamily="2" charset="-122"/>
              </a:rPr>
              <a:t>Electrical burn</a:t>
            </a:r>
          </a:p>
          <a:p>
            <a:pPr eaLnBrk="1" hangingPunct="1">
              <a:lnSpc>
                <a:spcPct val="90000"/>
              </a:lnSpc>
            </a:pPr>
            <a:r>
              <a:rPr lang="en-US" altLang="zh-CN" sz="2000" dirty="0" smtClean="0">
                <a:ea typeface="SimSun" pitchFamily="2" charset="-122"/>
              </a:rPr>
              <a:t>Low-voltage current, lightning strike</a:t>
            </a:r>
          </a:p>
          <a:p>
            <a:pPr eaLnBrk="1" hangingPunct="1">
              <a:lnSpc>
                <a:spcPct val="90000"/>
              </a:lnSpc>
            </a:pPr>
            <a:endParaRPr lang="en-US" altLang="zh-CN" sz="2000" dirty="0" smtClean="0">
              <a:ea typeface="SimSun" pitchFamily="2" charset="-122"/>
            </a:endParaRPr>
          </a:p>
          <a:p>
            <a:pPr eaLnBrk="1" hangingPunct="1">
              <a:lnSpc>
                <a:spcPct val="90000"/>
              </a:lnSpc>
              <a:buFontTx/>
              <a:buNone/>
            </a:pPr>
            <a:r>
              <a:rPr lang="en-US" altLang="zh-CN" sz="2000" b="1" dirty="0" smtClean="0">
                <a:ea typeface="SimSun" pitchFamily="2" charset="-122"/>
              </a:rPr>
              <a:t>Cold injury</a:t>
            </a:r>
          </a:p>
          <a:p>
            <a:pPr eaLnBrk="1" hangingPunct="1">
              <a:lnSpc>
                <a:spcPct val="90000"/>
              </a:lnSpc>
            </a:pPr>
            <a:r>
              <a:rPr lang="en-US" altLang="zh-CN" sz="2000" dirty="0" smtClean="0">
                <a:ea typeface="SimSun" pitchFamily="2" charset="-122"/>
              </a:rPr>
              <a:t>Contact with freezing metals, dry ice, </a:t>
            </a:r>
            <a:endParaRPr lang="en-US" altLang="zh-CN" sz="2000" dirty="0" smtClean="0">
              <a:ea typeface="SimSun" pitchFamily="2" charset="-122"/>
            </a:endParaRPr>
          </a:p>
          <a:p>
            <a:pPr eaLnBrk="1" hangingPunct="1">
              <a:lnSpc>
                <a:spcPct val="90000"/>
              </a:lnSpc>
              <a:buNone/>
            </a:pPr>
            <a:r>
              <a:rPr lang="en-US" altLang="zh-CN" sz="2000" dirty="0" smtClean="0">
                <a:ea typeface="SimSun" pitchFamily="2" charset="-122"/>
              </a:rPr>
              <a:t>freezing </a:t>
            </a:r>
            <a:r>
              <a:rPr lang="en-US" altLang="zh-CN" sz="2000" dirty="0" err="1" smtClean="0">
                <a:ea typeface="SimSun" pitchFamily="2" charset="-122"/>
              </a:rPr>
              <a:t>vapours</a:t>
            </a:r>
            <a:endParaRPr lang="en-US" altLang="zh-CN" sz="2000" dirty="0" smtClean="0">
              <a:ea typeface="SimSun" pitchFamily="2" charset="-122"/>
            </a:endParaRPr>
          </a:p>
          <a:p>
            <a:pPr eaLnBrk="1" hangingPunct="1">
              <a:lnSpc>
                <a:spcPct val="90000"/>
              </a:lnSpc>
              <a:buNone/>
            </a:pPr>
            <a:r>
              <a:rPr lang="en-US" altLang="zh-CN" sz="2000" dirty="0" smtClean="0">
                <a:ea typeface="SimSun" pitchFamily="2" charset="-122"/>
              </a:rPr>
              <a:t> </a:t>
            </a:r>
            <a:r>
              <a:rPr lang="en-US" altLang="zh-CN" sz="2000" dirty="0" smtClean="0">
                <a:ea typeface="SimSun" pitchFamily="2" charset="-122"/>
              </a:rPr>
              <a:t>e.g. liquid oxygen and liquid nitrogen</a:t>
            </a:r>
          </a:p>
        </p:txBody>
      </p:sp>
      <p:pic>
        <p:nvPicPr>
          <p:cNvPr id="4" name="Picture 3" descr="BURNS.jpg"/>
          <p:cNvPicPr>
            <a:picLocks noChangeAspect="1"/>
          </p:cNvPicPr>
          <p:nvPr/>
        </p:nvPicPr>
        <p:blipFill>
          <a:blip r:embed="rId2"/>
          <a:stretch>
            <a:fillRect/>
          </a:stretch>
        </p:blipFill>
        <p:spPr>
          <a:xfrm>
            <a:off x="6096000" y="3505200"/>
            <a:ext cx="3048000" cy="3352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ltLang="zh-CN" smtClean="0">
                <a:ea typeface="SimSun" pitchFamily="2" charset="-122"/>
              </a:rPr>
              <a:t>TYPES OF BURNS</a:t>
            </a:r>
          </a:p>
        </p:txBody>
      </p:sp>
      <p:sp>
        <p:nvSpPr>
          <p:cNvPr id="25603" name="Rectangle 5"/>
          <p:cNvSpPr>
            <a:spLocks noGrp="1" noChangeArrowheads="1"/>
          </p:cNvSpPr>
          <p:nvPr>
            <p:ph type="body" idx="1"/>
          </p:nvPr>
        </p:nvSpPr>
        <p:spPr/>
        <p:txBody>
          <a:bodyPr/>
          <a:lstStyle/>
          <a:p>
            <a:pPr eaLnBrk="1" hangingPunct="1">
              <a:buFontTx/>
              <a:buNone/>
            </a:pPr>
            <a:r>
              <a:rPr lang="en-US" altLang="zh-CN" sz="2400" b="1" dirty="0" smtClean="0">
                <a:ea typeface="SimSun" pitchFamily="2" charset="-122"/>
              </a:rPr>
              <a:t>Chemical burn</a:t>
            </a:r>
          </a:p>
          <a:p>
            <a:pPr eaLnBrk="1" hangingPunct="1"/>
            <a:r>
              <a:rPr lang="en-US" altLang="zh-CN" sz="2400" dirty="0" smtClean="0">
                <a:ea typeface="SimSun" pitchFamily="2" charset="-122"/>
              </a:rPr>
              <a:t>Industrial chemicals, including inhaled fumes and corrosive gases.</a:t>
            </a:r>
          </a:p>
          <a:p>
            <a:pPr eaLnBrk="1" hangingPunct="1"/>
            <a:r>
              <a:rPr lang="en-US" altLang="zh-CN" sz="2400" dirty="0" smtClean="0">
                <a:ea typeface="SimSun" pitchFamily="2" charset="-122"/>
              </a:rPr>
              <a:t>Household chemicals, including paint remover, strong acid and alkali, bleach, weed killers etc.</a:t>
            </a:r>
          </a:p>
          <a:p>
            <a:pPr eaLnBrk="1" hangingPunct="1"/>
            <a:endParaRPr lang="en-US" altLang="zh-CN" sz="2400" dirty="0" smtClean="0">
              <a:ea typeface="SimSun" pitchFamily="2" charset="-122"/>
            </a:endParaRPr>
          </a:p>
          <a:p>
            <a:pPr eaLnBrk="1" hangingPunct="1">
              <a:buFontTx/>
              <a:buNone/>
            </a:pPr>
            <a:r>
              <a:rPr lang="en-US" altLang="zh-CN" sz="2400" b="1" dirty="0" smtClean="0">
                <a:ea typeface="SimSun" pitchFamily="2" charset="-122"/>
              </a:rPr>
              <a:t>Radiation burn</a:t>
            </a:r>
          </a:p>
          <a:p>
            <a:pPr eaLnBrk="1" hangingPunct="1"/>
            <a:r>
              <a:rPr lang="en-US" altLang="zh-CN" sz="2400" dirty="0" smtClean="0">
                <a:ea typeface="SimSun" pitchFamily="2" charset="-122"/>
              </a:rPr>
              <a:t>Sunburn over-exposure to ultra-violet (UV) lamp and exposure to radioactive source.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altLang="zh-CN" smtClean="0">
                <a:ea typeface="SimSun" pitchFamily="2" charset="-122"/>
              </a:rPr>
              <a:t>DEGREE OF BURN</a:t>
            </a:r>
          </a:p>
        </p:txBody>
      </p:sp>
      <p:sp>
        <p:nvSpPr>
          <p:cNvPr id="26627" name="Rectangle 5"/>
          <p:cNvSpPr>
            <a:spLocks noGrp="1" noChangeArrowheads="1"/>
          </p:cNvSpPr>
          <p:nvPr>
            <p:ph type="body" idx="1"/>
          </p:nvPr>
        </p:nvSpPr>
        <p:spPr/>
        <p:txBody>
          <a:bodyPr>
            <a:normAutofit fontScale="92500"/>
          </a:bodyPr>
          <a:lstStyle/>
          <a:p>
            <a:pPr eaLnBrk="1" hangingPunct="1">
              <a:lnSpc>
                <a:spcPct val="150000"/>
              </a:lnSpc>
              <a:buFontTx/>
              <a:buNone/>
            </a:pPr>
            <a:r>
              <a:rPr lang="en-US" altLang="zh-CN" sz="1800" b="1" dirty="0" smtClean="0">
                <a:ea typeface="SimSun" pitchFamily="2" charset="-122"/>
              </a:rPr>
              <a:t>First degree burn:</a:t>
            </a:r>
          </a:p>
          <a:p>
            <a:pPr eaLnBrk="1" hangingPunct="1">
              <a:lnSpc>
                <a:spcPct val="150000"/>
              </a:lnSpc>
            </a:pPr>
            <a:r>
              <a:rPr lang="en-US" altLang="zh-CN" sz="1800" dirty="0" smtClean="0">
                <a:ea typeface="SimSun" pitchFamily="2" charset="-122"/>
              </a:rPr>
              <a:t>    This involves only the outermost layer of skin and is characterized by redness, swelling and tenderness.</a:t>
            </a:r>
          </a:p>
          <a:p>
            <a:pPr eaLnBrk="1" hangingPunct="1">
              <a:lnSpc>
                <a:spcPct val="150000"/>
              </a:lnSpc>
              <a:buFontTx/>
              <a:buNone/>
            </a:pPr>
            <a:r>
              <a:rPr lang="en-US" altLang="zh-CN" sz="1800" b="1" dirty="0" smtClean="0">
                <a:ea typeface="SimSun" pitchFamily="2" charset="-122"/>
              </a:rPr>
              <a:t>Second </a:t>
            </a:r>
            <a:r>
              <a:rPr lang="en-US" altLang="zh-CN" sz="1800" b="1" dirty="0" smtClean="0">
                <a:ea typeface="SimSun" pitchFamily="2" charset="-122"/>
              </a:rPr>
              <a:t>degree burn:</a:t>
            </a:r>
          </a:p>
          <a:p>
            <a:pPr eaLnBrk="1" hangingPunct="1">
              <a:lnSpc>
                <a:spcPct val="150000"/>
              </a:lnSpc>
            </a:pPr>
            <a:r>
              <a:rPr lang="en-US" altLang="zh-CN" sz="1800" dirty="0" smtClean="0">
                <a:ea typeface="SimSun" pitchFamily="2" charset="-122"/>
              </a:rPr>
              <a:t>     Any 1% burn affecting layers of the epidermis, giving rise to rawness, blisters and the presence of a clear fluid. Can be fatal if it affects over 60% of the body.</a:t>
            </a:r>
          </a:p>
          <a:p>
            <a:pPr eaLnBrk="1" hangingPunct="1">
              <a:lnSpc>
                <a:spcPct val="150000"/>
              </a:lnSpc>
              <a:buFontTx/>
              <a:buNone/>
            </a:pPr>
            <a:r>
              <a:rPr lang="en-US" altLang="zh-CN" sz="1800" b="1" dirty="0" smtClean="0">
                <a:ea typeface="SimSun" pitchFamily="2" charset="-122"/>
              </a:rPr>
              <a:t>Third </a:t>
            </a:r>
            <a:r>
              <a:rPr lang="en-US" altLang="zh-CN" sz="1800" b="1" dirty="0" smtClean="0">
                <a:ea typeface="SimSun" pitchFamily="2" charset="-122"/>
              </a:rPr>
              <a:t>degree burn:</a:t>
            </a:r>
          </a:p>
          <a:p>
            <a:pPr eaLnBrk="1" hangingPunct="1">
              <a:lnSpc>
                <a:spcPct val="150000"/>
              </a:lnSpc>
            </a:pPr>
            <a:r>
              <a:rPr lang="en-US" altLang="zh-CN" sz="1800" dirty="0" smtClean="0">
                <a:ea typeface="SimSun" pitchFamily="2" charset="-122"/>
              </a:rPr>
              <a:t>    All the layers of the skin are burned and there maybe be some damage to the nerves, fat tissue and muscles. Skin may look waxy, pale or charred. Purple fluid is observed and no pain is felt by casualty. Urgent medical attention is required.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fontScale="90000"/>
          </a:bodyPr>
          <a:lstStyle/>
          <a:p>
            <a:pPr eaLnBrk="1" hangingPunct="1"/>
            <a:r>
              <a:rPr lang="en-US" altLang="zh-CN" smtClean="0">
                <a:ea typeface="SimSun" pitchFamily="2" charset="-122"/>
              </a:rPr>
              <a:t>MINOR BURNS </a:t>
            </a:r>
            <a:br>
              <a:rPr lang="en-US" altLang="zh-CN" smtClean="0">
                <a:ea typeface="SimSun" pitchFamily="2" charset="-122"/>
              </a:rPr>
            </a:br>
            <a:r>
              <a:rPr lang="en-US" altLang="zh-CN" smtClean="0">
                <a:ea typeface="SimSun" pitchFamily="2" charset="-122"/>
              </a:rPr>
              <a:t>(FIRST DEGREE BURNS)</a:t>
            </a:r>
          </a:p>
        </p:txBody>
      </p:sp>
      <p:sp>
        <p:nvSpPr>
          <p:cNvPr id="27651" name="Rectangle 5"/>
          <p:cNvSpPr>
            <a:spLocks noGrp="1" noChangeArrowheads="1"/>
          </p:cNvSpPr>
          <p:nvPr>
            <p:ph type="body" idx="1"/>
          </p:nvPr>
        </p:nvSpPr>
        <p:spPr/>
        <p:txBody>
          <a:bodyPr>
            <a:normAutofit fontScale="92500" lnSpcReduction="10000"/>
          </a:bodyPr>
          <a:lstStyle/>
          <a:p>
            <a:pPr eaLnBrk="1" hangingPunct="1">
              <a:lnSpc>
                <a:spcPct val="80000"/>
              </a:lnSpc>
              <a:buFontTx/>
              <a:buNone/>
            </a:pPr>
            <a:r>
              <a:rPr lang="en-US" altLang="zh-CN" sz="2400" b="1" dirty="0" smtClean="0">
                <a:ea typeface="SimSun" pitchFamily="2" charset="-122"/>
              </a:rPr>
              <a:t>TREATMENT:</a:t>
            </a:r>
          </a:p>
          <a:p>
            <a:pPr eaLnBrk="1" hangingPunct="1">
              <a:lnSpc>
                <a:spcPct val="150000"/>
              </a:lnSpc>
            </a:pPr>
            <a:r>
              <a:rPr lang="en-US" altLang="zh-CN" sz="2400" dirty="0" smtClean="0">
                <a:ea typeface="SimSun" pitchFamily="2" charset="-122"/>
              </a:rPr>
              <a:t>Rinse the injured part with cold water for at least 10 minutes to stop burning and relieve pain</a:t>
            </a:r>
          </a:p>
          <a:p>
            <a:pPr eaLnBrk="1" hangingPunct="1">
              <a:lnSpc>
                <a:spcPct val="150000"/>
              </a:lnSpc>
            </a:pPr>
            <a:r>
              <a:rPr lang="en-US" altLang="zh-CN" sz="2400" dirty="0" smtClean="0">
                <a:ea typeface="SimSun" pitchFamily="2" charset="-122"/>
              </a:rPr>
              <a:t>Gently remove any jewelry, watches, belts or constricting clothing from injured area before it begins to swell</a:t>
            </a:r>
          </a:p>
          <a:p>
            <a:pPr eaLnBrk="1" hangingPunct="1">
              <a:lnSpc>
                <a:spcPct val="150000"/>
              </a:lnSpc>
            </a:pPr>
            <a:r>
              <a:rPr lang="en-US" altLang="zh-CN" sz="2400" dirty="0" smtClean="0">
                <a:ea typeface="SimSun" pitchFamily="2" charset="-122"/>
              </a:rPr>
              <a:t>Cover area with sterile dressing, or any clean, non-fluffy material and bandage loosely in place.</a:t>
            </a:r>
          </a:p>
          <a:p>
            <a:pPr eaLnBrk="1" hangingPunct="1">
              <a:lnSpc>
                <a:spcPct val="150000"/>
              </a:lnSpc>
            </a:pPr>
            <a:r>
              <a:rPr lang="en-US" altLang="zh-CN" sz="2400" dirty="0" smtClean="0">
                <a:ea typeface="SimSun" pitchFamily="2" charset="-122"/>
              </a:rPr>
              <a:t>NOTE: Cold burns should not be rinsed with cold water and cold water should never be applied to anyone with extensive burns.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altLang="zh-CN" sz="2800" smtClean="0">
                <a:ea typeface="SimSun" pitchFamily="2" charset="-122"/>
              </a:rPr>
              <a:t>SEVERE BURNS </a:t>
            </a:r>
            <a:br>
              <a:rPr lang="en-US" altLang="zh-CN" sz="2800" smtClean="0">
                <a:ea typeface="SimSun" pitchFamily="2" charset="-122"/>
              </a:rPr>
            </a:br>
            <a:r>
              <a:rPr lang="en-US" altLang="zh-CN" sz="2800" smtClean="0">
                <a:ea typeface="SimSun" pitchFamily="2" charset="-122"/>
              </a:rPr>
              <a:t>(SECOND AND THIRD DEGREE BURNS)</a:t>
            </a:r>
          </a:p>
        </p:txBody>
      </p:sp>
      <p:sp>
        <p:nvSpPr>
          <p:cNvPr id="28675" name="Rectangle 6"/>
          <p:cNvSpPr>
            <a:spLocks noGrp="1" noChangeArrowheads="1"/>
          </p:cNvSpPr>
          <p:nvPr>
            <p:ph type="body" idx="1"/>
          </p:nvPr>
        </p:nvSpPr>
        <p:spPr/>
        <p:txBody>
          <a:bodyPr/>
          <a:lstStyle/>
          <a:p>
            <a:pPr eaLnBrk="1" hangingPunct="1">
              <a:buFontTx/>
              <a:buNone/>
            </a:pPr>
            <a:r>
              <a:rPr lang="en-US" altLang="zh-CN" sz="2400" b="1" dirty="0" smtClean="0">
                <a:ea typeface="SimSun" pitchFamily="2" charset="-122"/>
              </a:rPr>
              <a:t>TREATMENT:</a:t>
            </a:r>
          </a:p>
          <a:p>
            <a:pPr eaLnBrk="1" hangingPunct="1"/>
            <a:r>
              <a:rPr lang="en-US" altLang="zh-CN" sz="2400" dirty="0" smtClean="0">
                <a:ea typeface="SimSun" pitchFamily="2" charset="-122"/>
              </a:rPr>
              <a:t>Lay the casualty down and protect the burnt area from contact with the ground if possible</a:t>
            </a:r>
          </a:p>
          <a:p>
            <a:pPr eaLnBrk="1" hangingPunct="1"/>
            <a:r>
              <a:rPr lang="en-US" altLang="zh-CN" sz="2400" dirty="0" smtClean="0">
                <a:ea typeface="SimSun" pitchFamily="2" charset="-122"/>
              </a:rPr>
              <a:t>Rinse burn with plenty of cold water for at least 10 minutes or use burn-cooling gel</a:t>
            </a:r>
          </a:p>
          <a:p>
            <a:pPr eaLnBrk="1" hangingPunct="1"/>
            <a:r>
              <a:rPr lang="en-US" altLang="zh-CN" sz="2400" dirty="0" smtClean="0">
                <a:ea typeface="SimSun" pitchFamily="2" charset="-122"/>
              </a:rPr>
              <a:t>Arrange for casualty to be sent to the hospital</a:t>
            </a:r>
          </a:p>
          <a:p>
            <a:pPr eaLnBrk="1" hangingPunct="1"/>
            <a:r>
              <a:rPr lang="en-US" altLang="zh-CN" sz="2400" dirty="0" smtClean="0">
                <a:ea typeface="SimSun" pitchFamily="2" charset="-122"/>
              </a:rPr>
              <a:t>While cooling the burn, watch for signs of difficulty in breathing and be ready to resuscitate if necessary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a:lstStyle/>
          <a:p>
            <a:pPr eaLnBrk="1" hangingPunct="1"/>
            <a:r>
              <a:rPr lang="en-US" altLang="zh-CN" sz="2800" dirty="0" smtClean="0">
                <a:ea typeface="SimSun" pitchFamily="2" charset="-122"/>
              </a:rPr>
              <a:t>SEVERE BURNS </a:t>
            </a:r>
            <a:br>
              <a:rPr lang="en-US" altLang="zh-CN" sz="2800" dirty="0" smtClean="0">
                <a:ea typeface="SimSun" pitchFamily="2" charset="-122"/>
              </a:rPr>
            </a:br>
            <a:r>
              <a:rPr lang="en-US" altLang="zh-CN" sz="2800" dirty="0" smtClean="0">
                <a:ea typeface="SimSun" pitchFamily="2" charset="-122"/>
              </a:rPr>
              <a:t> (SECOND AND THIRD DEGREE BURNS)</a:t>
            </a:r>
          </a:p>
        </p:txBody>
      </p:sp>
      <p:sp>
        <p:nvSpPr>
          <p:cNvPr id="29699" name="Rectangle 7"/>
          <p:cNvSpPr>
            <a:spLocks noGrp="1" noChangeArrowheads="1"/>
          </p:cNvSpPr>
          <p:nvPr>
            <p:ph type="body" idx="1"/>
          </p:nvPr>
        </p:nvSpPr>
        <p:spPr/>
        <p:txBody>
          <a:bodyPr>
            <a:normAutofit fontScale="92500" lnSpcReduction="10000"/>
          </a:bodyPr>
          <a:lstStyle/>
          <a:p>
            <a:pPr>
              <a:lnSpc>
                <a:spcPct val="90000"/>
              </a:lnSpc>
              <a:buNone/>
            </a:pPr>
            <a:r>
              <a:rPr lang="en-US" altLang="zh-CN" sz="2400" b="1" dirty="0" smtClean="0">
                <a:ea typeface="SimSun" pitchFamily="2" charset="-122"/>
              </a:rPr>
              <a:t>TREATMENT</a:t>
            </a:r>
            <a:endParaRPr lang="en-US" altLang="zh-CN" sz="2400" dirty="0" smtClean="0">
              <a:ea typeface="SimSun" pitchFamily="2" charset="-122"/>
            </a:endParaRPr>
          </a:p>
          <a:p>
            <a:pPr eaLnBrk="1" hangingPunct="1">
              <a:lnSpc>
                <a:spcPct val="150000"/>
              </a:lnSpc>
            </a:pPr>
            <a:r>
              <a:rPr lang="en-US" altLang="zh-CN" sz="2400" dirty="0" smtClean="0">
                <a:ea typeface="SimSun" pitchFamily="2" charset="-122"/>
              </a:rPr>
              <a:t>Remove </a:t>
            </a:r>
            <a:r>
              <a:rPr lang="en-US" altLang="zh-CN" sz="2400" dirty="0" smtClean="0">
                <a:ea typeface="SimSun" pitchFamily="2" charset="-122"/>
              </a:rPr>
              <a:t>any rings, watches, belts, shoes or burning clothing from injured area before it begins to swell</a:t>
            </a:r>
          </a:p>
          <a:p>
            <a:pPr eaLnBrk="1" hangingPunct="1">
              <a:lnSpc>
                <a:spcPct val="150000"/>
              </a:lnSpc>
            </a:pPr>
            <a:r>
              <a:rPr lang="en-US" altLang="zh-CN" sz="2400" dirty="0" smtClean="0">
                <a:ea typeface="SimSun" pitchFamily="2" charset="-122"/>
              </a:rPr>
              <a:t>Remove burnt clothing, unless it is sticking to the burn</a:t>
            </a:r>
          </a:p>
          <a:p>
            <a:pPr eaLnBrk="1" hangingPunct="1">
              <a:lnSpc>
                <a:spcPct val="150000"/>
              </a:lnSpc>
            </a:pPr>
            <a:r>
              <a:rPr lang="en-US" altLang="zh-CN" sz="2400" dirty="0" smtClean="0">
                <a:ea typeface="SimSun" pitchFamily="2" charset="-122"/>
              </a:rPr>
              <a:t>Cover dressing with sterile dressing or some other suitable material to prevent infection and germs (this is not necessary if burn is on face)</a:t>
            </a:r>
          </a:p>
          <a:p>
            <a:pPr eaLnBrk="1" hangingPunct="1">
              <a:lnSpc>
                <a:spcPct val="150000"/>
              </a:lnSpc>
            </a:pPr>
            <a:r>
              <a:rPr lang="en-US" altLang="zh-CN" sz="2400" dirty="0" smtClean="0">
                <a:ea typeface="SimSun" pitchFamily="2" charset="-122"/>
              </a:rPr>
              <a:t>Do NOT burst any blisters, touch infected area or apply any lotions to the injury as this will retain heat within the burn.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t>ELECTRICAL SHOCK</a:t>
            </a:r>
            <a:endParaRPr lang="en-US" dirty="0"/>
          </a:p>
        </p:txBody>
      </p:sp>
      <p:sp>
        <p:nvSpPr>
          <p:cNvPr id="3" name="Content Placeholder 2"/>
          <p:cNvSpPr>
            <a:spLocks noGrp="1"/>
          </p:cNvSpPr>
          <p:nvPr>
            <p:ph sz="half" idx="1"/>
          </p:nvPr>
        </p:nvSpPr>
        <p:spPr>
          <a:xfrm>
            <a:off x="457200" y="1600200"/>
            <a:ext cx="4038600" cy="5257800"/>
          </a:xfrm>
        </p:spPr>
        <p:txBody>
          <a:bodyPr>
            <a:normAutofit/>
          </a:bodyPr>
          <a:lstStyle/>
          <a:p>
            <a:pPr>
              <a:buNone/>
            </a:pPr>
            <a:r>
              <a:rPr lang="en-US" dirty="0" smtClean="0"/>
              <a:t>	</a:t>
            </a:r>
            <a:endParaRPr lang="en-US" dirty="0" smtClean="0"/>
          </a:p>
          <a:p>
            <a:pPr>
              <a:buNone/>
            </a:pPr>
            <a:r>
              <a:rPr lang="en-US" dirty="0" smtClean="0"/>
              <a:t>	</a:t>
            </a:r>
            <a:endParaRPr lang="en-US" dirty="0" smtClean="0"/>
          </a:p>
          <a:p>
            <a:pPr>
              <a:buNone/>
            </a:pPr>
            <a:r>
              <a:rPr lang="en-US" dirty="0" smtClean="0"/>
              <a:t>	</a:t>
            </a:r>
            <a:r>
              <a:rPr lang="en-US" dirty="0" smtClean="0"/>
              <a:t>When </a:t>
            </a:r>
            <a:r>
              <a:rPr lang="en-US" dirty="0" smtClean="0"/>
              <a:t>an accident occurs with electricity, the First Aider must remember that it is not safe to touch the casualty until the power has been turned off. </a:t>
            </a:r>
          </a:p>
          <a:p>
            <a:pPr>
              <a:buNone/>
            </a:pPr>
            <a:r>
              <a:rPr lang="en-US" dirty="0" smtClean="0"/>
              <a:t> </a:t>
            </a:r>
            <a:endParaRPr lang="en-US" dirty="0" smtClean="0"/>
          </a:p>
          <a:p>
            <a:pPr>
              <a:buNone/>
            </a:pPr>
            <a:endParaRPr lang="en-US" dirty="0" smtClean="0"/>
          </a:p>
          <a:p>
            <a:endParaRPr lang="en-US" dirty="0"/>
          </a:p>
        </p:txBody>
      </p:sp>
      <p:pic>
        <p:nvPicPr>
          <p:cNvPr id="5" name="Content Placeholder 4" descr="SHOCK.jpg"/>
          <p:cNvPicPr>
            <a:picLocks noGrp="1" noChangeAspect="1"/>
          </p:cNvPicPr>
          <p:nvPr>
            <p:ph sz="half" idx="2"/>
          </p:nvPr>
        </p:nvPicPr>
        <p:blipFill>
          <a:blip r:embed="rId2"/>
          <a:stretch>
            <a:fillRect/>
          </a:stretch>
        </p:blipFill>
        <p:spPr>
          <a:xfrm>
            <a:off x="5029200" y="1600200"/>
            <a:ext cx="3810000" cy="50292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SHOCK</a:t>
            </a:r>
            <a:endParaRPr lang="en-US" dirty="0"/>
          </a:p>
        </p:txBody>
      </p:sp>
      <p:sp>
        <p:nvSpPr>
          <p:cNvPr id="3" name="Content Placeholder 2"/>
          <p:cNvSpPr>
            <a:spLocks noGrp="1"/>
          </p:cNvSpPr>
          <p:nvPr>
            <p:ph idx="1"/>
          </p:nvPr>
        </p:nvSpPr>
        <p:spPr/>
        <p:txBody>
          <a:bodyPr/>
          <a:lstStyle/>
          <a:p>
            <a:pPr>
              <a:buNone/>
            </a:pPr>
            <a:r>
              <a:rPr lang="en-US" b="1" dirty="0" smtClean="0"/>
              <a:t>Signs and Symptoms </a:t>
            </a:r>
          </a:p>
          <a:p>
            <a:r>
              <a:rPr lang="en-US" dirty="0" smtClean="0"/>
              <a:t>Surface and internal burns</a:t>
            </a:r>
          </a:p>
          <a:p>
            <a:r>
              <a:rPr lang="en-US" dirty="0" smtClean="0"/>
              <a:t> Breathing </a:t>
            </a:r>
          </a:p>
          <a:p>
            <a:r>
              <a:rPr lang="en-US" dirty="0" smtClean="0"/>
              <a:t> Heart beat stopped</a:t>
            </a:r>
          </a:p>
          <a:p>
            <a:r>
              <a:rPr lang="en-US" dirty="0" smtClean="0"/>
              <a:t>Burns, either superficial or deep</a:t>
            </a:r>
          </a:p>
          <a:p>
            <a:r>
              <a:rPr lang="en-US" dirty="0" smtClean="0"/>
              <a:t>Muscle Paralysis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SHOCK</a:t>
            </a:r>
            <a:endParaRPr lang="en-US" dirty="0"/>
          </a:p>
        </p:txBody>
      </p:sp>
      <p:sp>
        <p:nvSpPr>
          <p:cNvPr id="3" name="Content Placeholder 2"/>
          <p:cNvSpPr>
            <a:spLocks noGrp="1"/>
          </p:cNvSpPr>
          <p:nvPr>
            <p:ph idx="1"/>
          </p:nvPr>
        </p:nvSpPr>
        <p:spPr/>
        <p:txBody>
          <a:bodyPr/>
          <a:lstStyle/>
          <a:p>
            <a:pPr>
              <a:buNone/>
            </a:pPr>
            <a:r>
              <a:rPr lang="en-US" b="1" dirty="0" smtClean="0"/>
              <a:t>Treatment</a:t>
            </a:r>
            <a:r>
              <a:rPr lang="en-US" dirty="0" smtClean="0"/>
              <a:t> </a:t>
            </a:r>
          </a:p>
          <a:p>
            <a:pPr>
              <a:lnSpc>
                <a:spcPct val="200000"/>
              </a:lnSpc>
            </a:pPr>
            <a:r>
              <a:rPr lang="en-US" dirty="0" smtClean="0"/>
              <a:t> cut off the power supply and remove the victim from the source with non-conductive material. </a:t>
            </a:r>
            <a:endParaRPr lang="en-US" dirty="0" smtClean="0"/>
          </a:p>
          <a:p>
            <a:pPr>
              <a:lnSpc>
                <a:spcPct val="200000"/>
              </a:lnSpc>
            </a:pPr>
            <a:r>
              <a:rPr lang="en-US" dirty="0" smtClean="0"/>
              <a:t>Give Artificial respiration</a:t>
            </a:r>
            <a:endParaRPr lang="en-US" dirty="0" smtClean="0"/>
          </a:p>
          <a:p>
            <a:pPr>
              <a:lnSpc>
                <a:spcPct val="200000"/>
              </a:lnSpc>
            </a:pPr>
            <a:r>
              <a:rPr lang="en-US" dirty="0" smtClean="0"/>
              <a:t>Send him/her to the hospital immediately if necessary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POISONING</a:t>
            </a:r>
            <a:endParaRPr lang="en-US" dirty="0"/>
          </a:p>
        </p:txBody>
      </p:sp>
      <p:sp>
        <p:nvSpPr>
          <p:cNvPr id="3" name="Content Placeholder 2"/>
          <p:cNvSpPr>
            <a:spLocks noGrp="1"/>
          </p:cNvSpPr>
          <p:nvPr>
            <p:ph sz="half" idx="1"/>
          </p:nvPr>
        </p:nvSpPr>
        <p:spPr/>
        <p:txBody>
          <a:bodyPr>
            <a:normAutofit/>
          </a:bodyPr>
          <a:lstStyle/>
          <a:p>
            <a:pPr>
              <a:buNone/>
            </a:pPr>
            <a:r>
              <a:rPr lang="en-US" dirty="0" smtClean="0"/>
              <a:t>	</a:t>
            </a:r>
            <a:endParaRPr lang="en-US" dirty="0"/>
          </a:p>
        </p:txBody>
      </p:sp>
      <p:sp>
        <p:nvSpPr>
          <p:cNvPr id="4" name="Content Placeholder 3"/>
          <p:cNvSpPr>
            <a:spLocks noGrp="1"/>
          </p:cNvSpPr>
          <p:nvPr>
            <p:ph sz="half" idx="2"/>
          </p:nvPr>
        </p:nvSpPr>
        <p:spPr>
          <a:xfrm>
            <a:off x="0" y="1600200"/>
            <a:ext cx="4800600" cy="5257800"/>
          </a:xfrm>
        </p:spPr>
        <p:txBody>
          <a:bodyPr>
            <a:normAutofit/>
          </a:bodyPr>
          <a:lstStyle/>
          <a:p>
            <a:pPr>
              <a:lnSpc>
                <a:spcPct val="200000"/>
              </a:lnSpc>
              <a:buNone/>
            </a:pPr>
            <a:r>
              <a:rPr lang="en-US" dirty="0" smtClean="0"/>
              <a:t>	Poisoning is any substance that causes injury, illness or death when introduced into the body. </a:t>
            </a:r>
          </a:p>
          <a:p>
            <a:endParaRPr lang="en-US" dirty="0"/>
          </a:p>
        </p:txBody>
      </p:sp>
      <p:pic>
        <p:nvPicPr>
          <p:cNvPr id="5" name="Picture 4" descr="POISON.jpg"/>
          <p:cNvPicPr>
            <a:picLocks noChangeAspect="1"/>
          </p:cNvPicPr>
          <p:nvPr/>
        </p:nvPicPr>
        <p:blipFill>
          <a:blip r:embed="rId2"/>
          <a:stretch>
            <a:fillRect/>
          </a:stretch>
        </p:blipFill>
        <p:spPr>
          <a:xfrm>
            <a:off x="5638800" y="1828800"/>
            <a:ext cx="3276600" cy="464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FIRST AID</a:t>
            </a:r>
            <a:endParaRPr lang="en-US" dirty="0"/>
          </a:p>
        </p:txBody>
      </p:sp>
      <p:sp>
        <p:nvSpPr>
          <p:cNvPr id="3" name="Content Placeholder 2"/>
          <p:cNvSpPr>
            <a:spLocks noGrp="1"/>
          </p:cNvSpPr>
          <p:nvPr>
            <p:ph sz="half" idx="1"/>
          </p:nvPr>
        </p:nvSpPr>
        <p:spPr/>
        <p:txBody>
          <a:bodyPr/>
          <a:lstStyle/>
          <a:p>
            <a:pPr>
              <a:buNone/>
            </a:pPr>
            <a:r>
              <a:rPr lang="en-US" dirty="0" smtClean="0"/>
              <a:t> (</a:t>
            </a:r>
            <a:r>
              <a:rPr lang="en-US" dirty="0" err="1" smtClean="0"/>
              <a:t>i</a:t>
            </a:r>
            <a:r>
              <a:rPr lang="en-US" dirty="0" smtClean="0"/>
              <a:t>) To preserve life</a:t>
            </a:r>
          </a:p>
          <a:p>
            <a:pPr>
              <a:buNone/>
            </a:pPr>
            <a:r>
              <a:rPr lang="en-US" dirty="0" smtClean="0"/>
              <a:t> (ii) To prevent the victim's condition from worsening</a:t>
            </a:r>
          </a:p>
          <a:p>
            <a:pPr>
              <a:buNone/>
            </a:pPr>
            <a:r>
              <a:rPr lang="en-US" dirty="0" smtClean="0"/>
              <a:t> (iii) To promote recovery </a:t>
            </a:r>
          </a:p>
          <a:p>
            <a:endParaRPr lang="en-US" dirty="0"/>
          </a:p>
        </p:txBody>
      </p:sp>
      <p:pic>
        <p:nvPicPr>
          <p:cNvPr id="5" name="Content Placeholder 4" descr="objectives.jpg"/>
          <p:cNvPicPr>
            <a:picLocks noGrp="1" noChangeAspect="1"/>
          </p:cNvPicPr>
          <p:nvPr>
            <p:ph sz="half" idx="2"/>
          </p:nvPr>
        </p:nvPicPr>
        <p:blipFill>
          <a:blip r:embed="rId2"/>
          <a:stretch>
            <a:fillRect/>
          </a:stretch>
        </p:blipFill>
        <p:spPr>
          <a:xfrm>
            <a:off x="4648200" y="1981200"/>
            <a:ext cx="4114800" cy="42672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TYPES OF POISONING</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b="1" dirty="0" smtClean="0"/>
              <a:t>Ingested </a:t>
            </a:r>
            <a:r>
              <a:rPr lang="en-US" b="1" dirty="0" smtClean="0"/>
              <a:t>poisons </a:t>
            </a:r>
            <a:r>
              <a:rPr lang="en-US" dirty="0" smtClean="0"/>
              <a:t>re introduced through the mouth by eating or drinking poisonous substances. </a:t>
            </a:r>
          </a:p>
          <a:p>
            <a:r>
              <a:rPr lang="en-US" b="1" dirty="0" smtClean="0"/>
              <a:t>Inhaled poisons </a:t>
            </a:r>
            <a:r>
              <a:rPr lang="en-US" dirty="0" smtClean="0"/>
              <a:t>are introduced through the lungs by inhaling industrial gases, fumes from fire, chemical vapors and petrol and engine exhaust. </a:t>
            </a:r>
          </a:p>
          <a:p>
            <a:r>
              <a:rPr lang="en-US" b="1" dirty="0" smtClean="0"/>
              <a:t>Absorbed poisons </a:t>
            </a:r>
            <a:r>
              <a:rPr lang="en-US" dirty="0" smtClean="0"/>
              <a:t>are absorbed through the skin via contact with poisonous sprays such as pesticides and insecticides. </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POISONING</a:t>
            </a:r>
            <a:endParaRPr lang="en-US" dirty="0"/>
          </a:p>
        </p:txBody>
      </p:sp>
      <p:sp>
        <p:nvSpPr>
          <p:cNvPr id="3" name="Content Placeholder 2"/>
          <p:cNvSpPr>
            <a:spLocks noGrp="1"/>
          </p:cNvSpPr>
          <p:nvPr>
            <p:ph sz="half" idx="1"/>
          </p:nvPr>
        </p:nvSpPr>
        <p:spPr>
          <a:xfrm>
            <a:off x="457200" y="1600200"/>
            <a:ext cx="7848600" cy="4525963"/>
          </a:xfrm>
        </p:spPr>
        <p:txBody>
          <a:bodyPr>
            <a:normAutofit fontScale="92500" lnSpcReduction="20000"/>
          </a:bodyPr>
          <a:lstStyle/>
          <a:p>
            <a:pPr>
              <a:buNone/>
            </a:pPr>
            <a:endParaRPr lang="en-US" b="1" dirty="0" smtClean="0"/>
          </a:p>
          <a:p>
            <a:pPr>
              <a:buNone/>
            </a:pPr>
            <a:r>
              <a:rPr lang="en-US" b="1" dirty="0" smtClean="0"/>
              <a:t>Do’s :  </a:t>
            </a:r>
          </a:p>
          <a:p>
            <a:r>
              <a:rPr lang="en-US" dirty="0" smtClean="0"/>
              <a:t>Check the danger, response, airway, breathing and the blood circulation of the victim  </a:t>
            </a:r>
          </a:p>
          <a:p>
            <a:r>
              <a:rPr lang="en-US" dirty="0" smtClean="0"/>
              <a:t>Give large quantities of cold water to dilute down the poison</a:t>
            </a:r>
          </a:p>
          <a:p>
            <a:r>
              <a:rPr lang="en-US" dirty="0" smtClean="0"/>
              <a:t>Monitor vital signs and prevent shock</a:t>
            </a:r>
          </a:p>
          <a:p>
            <a:r>
              <a:rPr lang="en-US" dirty="0" smtClean="0"/>
              <a:t>Observe the amount and color of </a:t>
            </a:r>
            <a:r>
              <a:rPr lang="en-US" dirty="0" err="1" smtClean="0"/>
              <a:t>vomitus</a:t>
            </a:r>
            <a:endParaRPr lang="en-US" dirty="0" smtClean="0"/>
          </a:p>
          <a:p>
            <a:r>
              <a:rPr lang="en-US" dirty="0" smtClean="0"/>
              <a:t>Check for foreign matter in his or her mouth and remove it. so that he/she can breath freely </a:t>
            </a:r>
          </a:p>
          <a:p>
            <a:r>
              <a:rPr lang="en-US" dirty="0" smtClean="0"/>
              <a:t> Place the patient in the recovery position and wait for medical assistance.  </a:t>
            </a:r>
          </a:p>
          <a:p>
            <a:r>
              <a:rPr lang="en-US" dirty="0" smtClean="0"/>
              <a:t>Send to hospital</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DOG BITES</a:t>
            </a:r>
            <a:endParaRPr lang="en-US" dirty="0"/>
          </a:p>
        </p:txBody>
      </p:sp>
      <p:sp>
        <p:nvSpPr>
          <p:cNvPr id="3" name="Content Placeholder 2"/>
          <p:cNvSpPr>
            <a:spLocks noGrp="1"/>
          </p:cNvSpPr>
          <p:nvPr>
            <p:ph sz="half" idx="1"/>
          </p:nvPr>
        </p:nvSpPr>
        <p:spPr/>
        <p:txBody>
          <a:bodyPr>
            <a:normAutofit/>
          </a:bodyPr>
          <a:lstStyle/>
          <a:p>
            <a:pPr>
              <a:buNone/>
            </a:pPr>
            <a:r>
              <a:rPr lang="en-US" dirty="0" smtClean="0"/>
              <a:t> </a:t>
            </a:r>
            <a:r>
              <a:rPr lang="en-US" b="1" dirty="0" smtClean="0"/>
              <a:t>Aim </a:t>
            </a:r>
          </a:p>
          <a:p>
            <a:r>
              <a:rPr lang="en-US" dirty="0" smtClean="0"/>
              <a:t> To prevent rabies </a:t>
            </a:r>
          </a:p>
          <a:p>
            <a:r>
              <a:rPr lang="en-US" dirty="0" smtClean="0"/>
              <a:t>To reduce the risk of infection </a:t>
            </a:r>
          </a:p>
          <a:p>
            <a:r>
              <a:rPr lang="en-US" dirty="0" smtClean="0"/>
              <a:t> To get medical aid as soon as possible. </a:t>
            </a:r>
          </a:p>
          <a:p>
            <a:endParaRPr lang="en-US" dirty="0"/>
          </a:p>
        </p:txBody>
      </p:sp>
      <p:pic>
        <p:nvPicPr>
          <p:cNvPr id="5" name="Content Placeholder 4" descr="DOG BITE.jpg"/>
          <p:cNvPicPr>
            <a:picLocks noGrp="1" noChangeAspect="1"/>
          </p:cNvPicPr>
          <p:nvPr>
            <p:ph sz="half" idx="2"/>
          </p:nvPr>
        </p:nvPicPr>
        <p:blipFill>
          <a:blip r:embed="rId2"/>
          <a:stretch>
            <a:fillRect/>
          </a:stretch>
        </p:blipFill>
        <p:spPr>
          <a:xfrm>
            <a:off x="5233987" y="1676400"/>
            <a:ext cx="3605213" cy="4648199"/>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DOG BITES</a:t>
            </a:r>
            <a:endParaRPr lang="en-US" dirty="0"/>
          </a:p>
        </p:txBody>
      </p:sp>
      <p:sp>
        <p:nvSpPr>
          <p:cNvPr id="3" name="Content Placeholder 2"/>
          <p:cNvSpPr>
            <a:spLocks noGrp="1"/>
          </p:cNvSpPr>
          <p:nvPr>
            <p:ph idx="1"/>
          </p:nvPr>
        </p:nvSpPr>
        <p:spPr/>
        <p:txBody>
          <a:bodyPr/>
          <a:lstStyle/>
          <a:p>
            <a:pPr>
              <a:buNone/>
            </a:pPr>
            <a:r>
              <a:rPr lang="en-US" b="1" dirty="0" smtClean="0"/>
              <a:t>Do’s : </a:t>
            </a:r>
          </a:p>
          <a:p>
            <a:r>
              <a:rPr lang="en-US" dirty="0" smtClean="0"/>
              <a:t> Wipe the saliva away from the wound using a clean cloth or handkerchief. </a:t>
            </a:r>
          </a:p>
          <a:p>
            <a:r>
              <a:rPr lang="en-US" dirty="0" smtClean="0"/>
              <a:t> Wash the wound thoroughly with plenty of soap and water. </a:t>
            </a:r>
          </a:p>
          <a:p>
            <a:r>
              <a:rPr lang="en-US" dirty="0" smtClean="0"/>
              <a:t> Cover the wound with a dry, sterile dressing. </a:t>
            </a:r>
          </a:p>
          <a:p>
            <a:r>
              <a:rPr lang="en-US" dirty="0" smtClean="0"/>
              <a:t> Get medical aid or send the patient to the hospital as soon as possible.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INSECT BITES – BEES, MITES, LEECHES &amp; WASPS</a:t>
            </a:r>
            <a:endParaRPr lang="en-US" dirty="0"/>
          </a:p>
        </p:txBody>
      </p:sp>
      <p:sp>
        <p:nvSpPr>
          <p:cNvPr id="3" name="Content Placeholder 2"/>
          <p:cNvSpPr>
            <a:spLocks noGrp="1"/>
          </p:cNvSpPr>
          <p:nvPr>
            <p:ph idx="1"/>
          </p:nvPr>
        </p:nvSpPr>
        <p:spPr>
          <a:xfrm>
            <a:off x="457200" y="1935480"/>
            <a:ext cx="3962400" cy="4389120"/>
          </a:xfrm>
        </p:spPr>
        <p:txBody>
          <a:bodyPr>
            <a:normAutofit fontScale="92500" lnSpcReduction="20000"/>
          </a:bodyPr>
          <a:lstStyle/>
          <a:p>
            <a:pPr>
              <a:buNone/>
            </a:pPr>
            <a:r>
              <a:rPr lang="en-US" dirty="0" smtClean="0"/>
              <a:t>	</a:t>
            </a:r>
            <a:r>
              <a:rPr lang="en-US" b="1" dirty="0" smtClean="0"/>
              <a:t>Symptoms :</a:t>
            </a:r>
          </a:p>
          <a:p>
            <a:r>
              <a:rPr lang="en-US" dirty="0" smtClean="0"/>
              <a:t>lots of pain</a:t>
            </a:r>
          </a:p>
          <a:p>
            <a:r>
              <a:rPr lang="en-US" dirty="0" smtClean="0"/>
              <a:t>Swelling</a:t>
            </a:r>
          </a:p>
          <a:p>
            <a:pPr>
              <a:buNone/>
            </a:pPr>
            <a:r>
              <a:rPr lang="en-US" b="1" dirty="0" smtClean="0"/>
              <a:t>Do’s:</a:t>
            </a:r>
          </a:p>
          <a:p>
            <a:r>
              <a:rPr lang="en-US" dirty="0" smtClean="0"/>
              <a:t> A sting should be removed with forceps or with the tip of a sterilized needle</a:t>
            </a:r>
          </a:p>
          <a:p>
            <a:r>
              <a:rPr lang="en-US" dirty="0" smtClean="0"/>
              <a:t>Clean the area and apply onion juice on the affected area which helps to reduce pain</a:t>
            </a:r>
          </a:p>
          <a:p>
            <a:endParaRPr lang="en-US" dirty="0" smtClean="0"/>
          </a:p>
          <a:p>
            <a:endParaRPr lang="en-US" dirty="0" smtClean="0"/>
          </a:p>
          <a:p>
            <a:endParaRPr lang="en-US" dirty="0"/>
          </a:p>
        </p:txBody>
      </p:sp>
      <p:pic>
        <p:nvPicPr>
          <p:cNvPr id="6" name="Picture 5" descr="WASP.jpg"/>
          <p:cNvPicPr>
            <a:picLocks noChangeAspect="1"/>
          </p:cNvPicPr>
          <p:nvPr/>
        </p:nvPicPr>
        <p:blipFill>
          <a:blip r:embed="rId2"/>
          <a:stretch>
            <a:fillRect/>
          </a:stretch>
        </p:blipFill>
        <p:spPr>
          <a:xfrm>
            <a:off x="5791200" y="2667000"/>
            <a:ext cx="2847975" cy="4038600"/>
          </a:xfrm>
          <a:prstGeom prst="rect">
            <a:avLst/>
          </a:prstGeom>
        </p:spPr>
      </p:pic>
      <p:pic>
        <p:nvPicPr>
          <p:cNvPr id="7" name="Picture 6" descr="BEE.jpg"/>
          <p:cNvPicPr>
            <a:picLocks noChangeAspect="1"/>
          </p:cNvPicPr>
          <p:nvPr/>
        </p:nvPicPr>
        <p:blipFill>
          <a:blip r:embed="rId3"/>
          <a:stretch>
            <a:fillRect/>
          </a:stretch>
        </p:blipFill>
        <p:spPr>
          <a:xfrm>
            <a:off x="5791200" y="1524000"/>
            <a:ext cx="2819400" cy="1143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FOREIGN BODIES IN EAR</a:t>
            </a:r>
            <a:endParaRPr lang="en-US" dirty="0"/>
          </a:p>
        </p:txBody>
      </p:sp>
      <p:sp>
        <p:nvSpPr>
          <p:cNvPr id="3" name="Content Placeholder 2"/>
          <p:cNvSpPr>
            <a:spLocks noGrp="1"/>
          </p:cNvSpPr>
          <p:nvPr>
            <p:ph sz="half" idx="1"/>
          </p:nvPr>
        </p:nvSpPr>
        <p:spPr/>
        <p:txBody>
          <a:bodyPr>
            <a:normAutofit fontScale="92500" lnSpcReduction="10000"/>
          </a:bodyPr>
          <a:lstStyle/>
          <a:p>
            <a:pPr>
              <a:buNone/>
            </a:pPr>
            <a:endParaRPr lang="en-US" dirty="0" smtClean="0"/>
          </a:p>
          <a:p>
            <a:pPr>
              <a:buNone/>
            </a:pPr>
            <a:r>
              <a:rPr lang="en-US" b="1" dirty="0" smtClean="0"/>
              <a:t>FOREIGN BODIES: </a:t>
            </a:r>
          </a:p>
          <a:p>
            <a:pPr>
              <a:buNone/>
            </a:pPr>
            <a:r>
              <a:rPr lang="en-US" dirty="0" smtClean="0"/>
              <a:t>	Dust, small particles of wood, coal, glass, insects, acid, sand, chalk dust etc</a:t>
            </a:r>
          </a:p>
          <a:p>
            <a:pPr>
              <a:buNone/>
            </a:pPr>
            <a:endParaRPr lang="en-US" dirty="0" smtClean="0"/>
          </a:p>
          <a:p>
            <a:pPr>
              <a:buNone/>
            </a:pPr>
            <a:r>
              <a:rPr lang="en-US" dirty="0" smtClean="0"/>
              <a:t>EAR:</a:t>
            </a:r>
          </a:p>
          <a:p>
            <a:r>
              <a:rPr lang="en-US" dirty="0" smtClean="0"/>
              <a:t>If it is an insect fill the ear with warm salt water.</a:t>
            </a:r>
          </a:p>
          <a:p>
            <a:r>
              <a:rPr lang="en-US" dirty="0" smtClean="0"/>
              <a:t>The insect will float up and can be removed easily.</a:t>
            </a:r>
          </a:p>
          <a:p>
            <a:endParaRPr lang="en-US" dirty="0"/>
          </a:p>
        </p:txBody>
      </p:sp>
      <p:pic>
        <p:nvPicPr>
          <p:cNvPr id="5" name="Content Placeholder 4" descr="EAR.jpg"/>
          <p:cNvPicPr>
            <a:picLocks noGrp="1" noChangeAspect="1"/>
          </p:cNvPicPr>
          <p:nvPr>
            <p:ph sz="half" idx="2"/>
          </p:nvPr>
        </p:nvPicPr>
        <p:blipFill>
          <a:blip r:embed="rId2"/>
          <a:stretch>
            <a:fillRect/>
          </a:stretch>
        </p:blipFill>
        <p:spPr>
          <a:xfrm>
            <a:off x="5595937" y="2057400"/>
            <a:ext cx="3167063" cy="4191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BODIES IN EYES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0000"/>
                </a:solidFill>
              </a:rPr>
              <a:t>Dust</a:t>
            </a:r>
            <a:r>
              <a:rPr lang="en-US" dirty="0" smtClean="0"/>
              <a:t> in eyes- Instruct him not to rub the eyes</a:t>
            </a:r>
          </a:p>
          <a:p>
            <a:r>
              <a:rPr lang="en-US" dirty="0" smtClean="0"/>
              <a:t>Wash the eye in a dish of water by opening and closing the eye lid.</a:t>
            </a:r>
          </a:p>
          <a:p>
            <a:r>
              <a:rPr lang="en-US" dirty="0" smtClean="0"/>
              <a:t>When chemicals are splashed into the eye, thoroughly wash of eyes to take out the acid.</a:t>
            </a:r>
          </a:p>
          <a:p>
            <a:r>
              <a:rPr lang="en-US" dirty="0" smtClean="0"/>
              <a:t>Pull down the lower eye lid and inspect in good light. If a </a:t>
            </a:r>
            <a:r>
              <a:rPr lang="en-US" dirty="0" smtClean="0">
                <a:solidFill>
                  <a:srgbClr val="FF0000"/>
                </a:solidFill>
              </a:rPr>
              <a:t>foreign body </a:t>
            </a:r>
            <a:r>
              <a:rPr lang="en-US" dirty="0" smtClean="0"/>
              <a:t>is seen remove it with the corner of a clean handkerchief.</a:t>
            </a:r>
          </a:p>
          <a:p>
            <a:pPr>
              <a:buNone/>
            </a:pPr>
            <a:endParaRPr lang="en-US" dirty="0"/>
          </a:p>
        </p:txBody>
      </p:sp>
      <p:pic>
        <p:nvPicPr>
          <p:cNvPr id="5" name="Content Placeholder 4" descr="EYS.jpg"/>
          <p:cNvPicPr>
            <a:picLocks noGrp="1" noChangeAspect="1"/>
          </p:cNvPicPr>
          <p:nvPr>
            <p:ph sz="half" idx="2"/>
          </p:nvPr>
        </p:nvPicPr>
        <p:blipFill>
          <a:blip r:embed="rId2"/>
          <a:stretch>
            <a:fillRect/>
          </a:stretch>
        </p:blipFill>
        <p:spPr>
          <a:xfrm>
            <a:off x="5434012" y="2057400"/>
            <a:ext cx="3709988" cy="41148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FOREIGN BODIES IN NOSE</a:t>
            </a: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b="1" dirty="0" smtClean="0"/>
              <a:t>Usually peas, beans, piece of pencil, rubber are put into the nose by children.</a:t>
            </a:r>
          </a:p>
          <a:p>
            <a:r>
              <a:rPr lang="en-US" dirty="0" smtClean="0"/>
              <a:t>Ask the patient to breathe through the mouth as the foreign body may get lodged into the respiratory tract.</a:t>
            </a:r>
          </a:p>
          <a:p>
            <a:r>
              <a:rPr lang="en-US" dirty="0" smtClean="0"/>
              <a:t>Make the patient sneeze, by this foreign body may be expelled</a:t>
            </a:r>
          </a:p>
          <a:p>
            <a:r>
              <a:rPr lang="en-US" dirty="0" smtClean="0"/>
              <a:t>Seek medical aid</a:t>
            </a:r>
          </a:p>
        </p:txBody>
      </p:sp>
      <p:pic>
        <p:nvPicPr>
          <p:cNvPr id="5" name="Content Placeholder 4" descr="NOSE.jpg"/>
          <p:cNvPicPr>
            <a:picLocks noGrp="1" noChangeAspect="1"/>
          </p:cNvPicPr>
          <p:nvPr>
            <p:ph sz="half" idx="2"/>
          </p:nvPr>
        </p:nvPicPr>
        <p:blipFill>
          <a:blip r:embed="rId2"/>
          <a:stretch>
            <a:fillRect/>
          </a:stretch>
        </p:blipFill>
        <p:spPr>
          <a:xfrm>
            <a:off x="5400674" y="2209800"/>
            <a:ext cx="3514725" cy="43434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BODIES IN THROAT</a:t>
            </a:r>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b="1" dirty="0" smtClean="0"/>
              <a:t> Coin, marble, seed, fish bone etc. </a:t>
            </a:r>
          </a:p>
          <a:p>
            <a:r>
              <a:rPr lang="en-US" dirty="0" smtClean="0"/>
              <a:t>Make the patient eat cooked potato, banana, soft bread etc.</a:t>
            </a:r>
          </a:p>
          <a:p>
            <a:r>
              <a:rPr lang="en-US" dirty="0" smtClean="0"/>
              <a:t>It helps the swallowed object to pass down</a:t>
            </a:r>
          </a:p>
          <a:p>
            <a:r>
              <a:rPr lang="en-US" dirty="0" smtClean="0"/>
              <a:t>Examine the stool next day for the foreign body</a:t>
            </a:r>
          </a:p>
          <a:p>
            <a:r>
              <a:rPr lang="en-US" dirty="0" smtClean="0"/>
              <a:t>If the patient has swallowed sharp objects like open safety pin, nail, false teeth etc. get the doctor immediately.</a:t>
            </a:r>
          </a:p>
          <a:p>
            <a:endParaRPr lang="en-US" dirty="0"/>
          </a:p>
        </p:txBody>
      </p:sp>
      <p:pic>
        <p:nvPicPr>
          <p:cNvPr id="5" name="Content Placeholder 4" descr="THROAT.jpg"/>
          <p:cNvPicPr>
            <a:picLocks noGrp="1" noChangeAspect="1"/>
          </p:cNvPicPr>
          <p:nvPr>
            <p:ph sz="half" idx="2"/>
          </p:nvPr>
        </p:nvPicPr>
        <p:blipFill>
          <a:blip r:embed="rId2"/>
          <a:stretch>
            <a:fillRect/>
          </a:stretch>
        </p:blipFill>
        <p:spPr>
          <a:xfrm>
            <a:off x="5357812" y="2286000"/>
            <a:ext cx="3252788" cy="3962399"/>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normAutofit fontScale="90000"/>
          </a:bodyPr>
          <a:lstStyle/>
          <a:p>
            <a:pPr eaLnBrk="1" hangingPunct="1"/>
            <a:r>
              <a:rPr lang="en-US" altLang="zh-CN" smtClean="0">
                <a:ea typeface="SimSun" pitchFamily="2" charset="-122"/>
              </a:rPr>
              <a:t>EMERGENCY METHODS OF MOVING CASUALTIES</a:t>
            </a:r>
          </a:p>
        </p:txBody>
      </p:sp>
      <p:sp>
        <p:nvSpPr>
          <p:cNvPr id="41987" name="Rectangle 5"/>
          <p:cNvSpPr>
            <a:spLocks noGrp="1" noChangeArrowheads="1"/>
          </p:cNvSpPr>
          <p:nvPr>
            <p:ph type="body" idx="1"/>
          </p:nvPr>
        </p:nvSpPr>
        <p:spPr/>
        <p:txBody>
          <a:bodyPr/>
          <a:lstStyle/>
          <a:p>
            <a:pPr eaLnBrk="1" hangingPunct="1">
              <a:lnSpc>
                <a:spcPct val="80000"/>
              </a:lnSpc>
              <a:buFontTx/>
              <a:buNone/>
            </a:pPr>
            <a:r>
              <a:rPr lang="en-US" altLang="zh-CN" sz="2000" smtClean="0">
                <a:ea typeface="SimSun" pitchFamily="2" charset="-122"/>
              </a:rPr>
              <a:t>One Man Human Crutch</a:t>
            </a:r>
          </a:p>
          <a:p>
            <a:pPr eaLnBrk="1" hangingPunct="1">
              <a:lnSpc>
                <a:spcPct val="80000"/>
              </a:lnSpc>
            </a:pPr>
            <a:r>
              <a:rPr lang="en-US" altLang="zh-CN" sz="2000" smtClean="0">
                <a:ea typeface="SimSun" pitchFamily="2" charset="-122"/>
              </a:rPr>
              <a:t>Conscious</a:t>
            </a:r>
          </a:p>
          <a:p>
            <a:pPr eaLnBrk="1" hangingPunct="1">
              <a:lnSpc>
                <a:spcPct val="80000"/>
              </a:lnSpc>
            </a:pPr>
            <a:r>
              <a:rPr lang="en-US" altLang="zh-CN" sz="2000" smtClean="0">
                <a:ea typeface="SimSun" pitchFamily="2" charset="-122"/>
              </a:rPr>
              <a:t>Able to walk with some assistance</a:t>
            </a:r>
          </a:p>
          <a:p>
            <a:pPr eaLnBrk="1" hangingPunct="1">
              <a:lnSpc>
                <a:spcPct val="80000"/>
              </a:lnSpc>
            </a:pPr>
            <a:endParaRPr lang="en-US" altLang="zh-CN" sz="2000" smtClean="0">
              <a:ea typeface="SimSun" pitchFamily="2" charset="-122"/>
            </a:endParaRPr>
          </a:p>
          <a:p>
            <a:pPr eaLnBrk="1" hangingPunct="1">
              <a:lnSpc>
                <a:spcPct val="80000"/>
              </a:lnSpc>
              <a:buFontTx/>
              <a:buNone/>
            </a:pPr>
            <a:r>
              <a:rPr lang="en-US" altLang="zh-CN" sz="2000" smtClean="0">
                <a:ea typeface="SimSun" pitchFamily="2" charset="-122"/>
              </a:rPr>
              <a:t>Pick-a-back</a:t>
            </a:r>
          </a:p>
          <a:p>
            <a:pPr eaLnBrk="1" hangingPunct="1">
              <a:lnSpc>
                <a:spcPct val="80000"/>
              </a:lnSpc>
            </a:pPr>
            <a:r>
              <a:rPr lang="en-US" altLang="zh-CN" sz="2000" smtClean="0">
                <a:ea typeface="SimSun" pitchFamily="2" charset="-122"/>
              </a:rPr>
              <a:t>Conscious</a:t>
            </a:r>
          </a:p>
          <a:p>
            <a:pPr eaLnBrk="1" hangingPunct="1">
              <a:lnSpc>
                <a:spcPct val="80000"/>
              </a:lnSpc>
            </a:pPr>
            <a:r>
              <a:rPr lang="en-US" altLang="zh-CN" sz="2000" smtClean="0">
                <a:ea typeface="SimSun" pitchFamily="2" charset="-122"/>
              </a:rPr>
              <a:t>Light weight</a:t>
            </a:r>
          </a:p>
          <a:p>
            <a:pPr eaLnBrk="1" hangingPunct="1">
              <a:lnSpc>
                <a:spcPct val="80000"/>
              </a:lnSpc>
            </a:pPr>
            <a:r>
              <a:rPr lang="en-US" altLang="zh-CN" sz="2000" smtClean="0">
                <a:ea typeface="SimSun" pitchFamily="2" charset="-122"/>
              </a:rPr>
              <a:t>Able to hold on using arms</a:t>
            </a:r>
          </a:p>
          <a:p>
            <a:pPr eaLnBrk="1" hangingPunct="1">
              <a:lnSpc>
                <a:spcPct val="80000"/>
              </a:lnSpc>
            </a:pPr>
            <a:endParaRPr lang="en-US" altLang="zh-CN" sz="2000" smtClean="0">
              <a:ea typeface="SimSun" pitchFamily="2" charset="-122"/>
            </a:endParaRPr>
          </a:p>
          <a:p>
            <a:pPr eaLnBrk="1" hangingPunct="1">
              <a:lnSpc>
                <a:spcPct val="80000"/>
              </a:lnSpc>
              <a:buFontTx/>
              <a:buNone/>
            </a:pPr>
            <a:r>
              <a:rPr lang="en-US" altLang="zh-CN" sz="2000" smtClean="0">
                <a:ea typeface="SimSun" pitchFamily="2" charset="-122"/>
              </a:rPr>
              <a:t>Cradle method</a:t>
            </a:r>
          </a:p>
          <a:p>
            <a:pPr eaLnBrk="1" hangingPunct="1">
              <a:lnSpc>
                <a:spcPct val="80000"/>
              </a:lnSpc>
            </a:pPr>
            <a:r>
              <a:rPr lang="en-US" altLang="zh-CN" sz="2000" smtClean="0">
                <a:ea typeface="SimSun" pitchFamily="2" charset="-122"/>
              </a:rPr>
              <a:t>Light weight</a:t>
            </a:r>
          </a:p>
          <a:p>
            <a:pPr eaLnBrk="1" hangingPunct="1">
              <a:lnSpc>
                <a:spcPct val="80000"/>
              </a:lnSpc>
            </a:pPr>
            <a:r>
              <a:rPr lang="en-US" altLang="zh-CN" sz="2000" smtClean="0">
                <a:ea typeface="SimSun" pitchFamily="2" charset="-122"/>
              </a:rPr>
              <a:t>A child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SCOPE OF FIRST AID</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DIAGNOSIS</a:t>
            </a:r>
          </a:p>
          <a:p>
            <a:pPr>
              <a:buNone/>
            </a:pPr>
            <a:r>
              <a:rPr lang="en-US" dirty="0" smtClean="0"/>
              <a:t>       </a:t>
            </a:r>
            <a:r>
              <a:rPr lang="en-US" sz="2800" dirty="0" smtClean="0"/>
              <a:t>The </a:t>
            </a:r>
            <a:r>
              <a:rPr lang="en-US" sz="2800" dirty="0" smtClean="0"/>
              <a:t>First Aider should examine the casualty to know the details of injuries and their nature</a:t>
            </a:r>
            <a:endParaRPr lang="en-US" dirty="0" smtClean="0"/>
          </a:p>
          <a:p>
            <a:r>
              <a:rPr lang="en-US" dirty="0" smtClean="0"/>
              <a:t>TREATMENT</a:t>
            </a:r>
          </a:p>
          <a:p>
            <a:pPr>
              <a:buNone/>
            </a:pPr>
            <a:r>
              <a:rPr lang="en-US" dirty="0" smtClean="0"/>
              <a:t>        </a:t>
            </a:r>
            <a:r>
              <a:rPr lang="en-US" sz="2800" dirty="0" smtClean="0"/>
              <a:t>Treatment </a:t>
            </a:r>
            <a:r>
              <a:rPr lang="en-US" sz="2800" dirty="0" smtClean="0"/>
              <a:t>to be given  until the doctor takes charges</a:t>
            </a:r>
          </a:p>
          <a:p>
            <a:r>
              <a:rPr lang="en-US" dirty="0" smtClean="0"/>
              <a:t>DISPOSAL</a:t>
            </a:r>
          </a:p>
          <a:p>
            <a:pPr>
              <a:buNone/>
            </a:pPr>
            <a:r>
              <a:rPr lang="en-US" sz="2800" dirty="0" smtClean="0"/>
              <a:t>         </a:t>
            </a:r>
            <a:r>
              <a:rPr lang="en-US" sz="2800" dirty="0" smtClean="0"/>
              <a:t>To </a:t>
            </a:r>
            <a:r>
              <a:rPr lang="en-US" sz="2800" dirty="0" smtClean="0"/>
              <a:t>send the casualty to his house or to a Hospital.</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title"/>
          </p:nvPr>
        </p:nvSpPr>
        <p:spPr/>
        <p:txBody>
          <a:bodyPr>
            <a:normAutofit fontScale="90000"/>
          </a:bodyPr>
          <a:lstStyle/>
          <a:p>
            <a:pPr eaLnBrk="1" hangingPunct="1"/>
            <a:r>
              <a:rPr lang="en-US" altLang="zh-CN" smtClean="0">
                <a:ea typeface="SimSun" pitchFamily="2" charset="-122"/>
              </a:rPr>
              <a:t>EMERGENCY METHODS OF MOVING CASUALTIES</a:t>
            </a:r>
          </a:p>
        </p:txBody>
      </p:sp>
      <p:sp>
        <p:nvSpPr>
          <p:cNvPr id="43011" name="Rectangle 12"/>
          <p:cNvSpPr>
            <a:spLocks noGrp="1" noChangeArrowheads="1"/>
          </p:cNvSpPr>
          <p:nvPr>
            <p:ph type="body" idx="1"/>
          </p:nvPr>
        </p:nvSpPr>
        <p:spPr/>
        <p:txBody>
          <a:bodyPr/>
          <a:lstStyle/>
          <a:p>
            <a:pPr eaLnBrk="1" hangingPunct="1">
              <a:lnSpc>
                <a:spcPct val="80000"/>
              </a:lnSpc>
              <a:buFontTx/>
              <a:buNone/>
            </a:pPr>
            <a:r>
              <a:rPr lang="en-US" altLang="zh-CN" sz="2000" smtClean="0">
                <a:ea typeface="SimSun" pitchFamily="2" charset="-122"/>
              </a:rPr>
              <a:t>Fore Method</a:t>
            </a:r>
          </a:p>
          <a:p>
            <a:pPr eaLnBrk="1" hangingPunct="1">
              <a:lnSpc>
                <a:spcPct val="80000"/>
              </a:lnSpc>
            </a:pPr>
            <a:r>
              <a:rPr lang="en-US" altLang="zh-CN" sz="2000" smtClean="0">
                <a:ea typeface="SimSun" pitchFamily="2" charset="-122"/>
              </a:rPr>
              <a:t>When pick-a-back or fireman’s life method cannot be used to carry a heavy casualty down the staircase</a:t>
            </a:r>
          </a:p>
          <a:p>
            <a:pPr eaLnBrk="1" hangingPunct="1">
              <a:lnSpc>
                <a:spcPct val="80000"/>
              </a:lnSpc>
            </a:pPr>
            <a:endParaRPr lang="en-US" altLang="zh-CN" sz="2000" smtClean="0">
              <a:ea typeface="SimSun" pitchFamily="2" charset="-122"/>
            </a:endParaRPr>
          </a:p>
          <a:p>
            <a:pPr eaLnBrk="1" hangingPunct="1">
              <a:lnSpc>
                <a:spcPct val="80000"/>
              </a:lnSpc>
              <a:buFontTx/>
              <a:buNone/>
            </a:pPr>
            <a:r>
              <a:rPr lang="en-US" altLang="zh-CN" sz="2000" smtClean="0">
                <a:ea typeface="SimSun" pitchFamily="2" charset="-122"/>
              </a:rPr>
              <a:t>Fireman’s Lift</a:t>
            </a:r>
          </a:p>
          <a:p>
            <a:pPr eaLnBrk="1" hangingPunct="1">
              <a:lnSpc>
                <a:spcPct val="80000"/>
              </a:lnSpc>
            </a:pPr>
            <a:r>
              <a:rPr lang="en-US" altLang="zh-CN" sz="2000" smtClean="0">
                <a:ea typeface="SimSun" pitchFamily="2" charset="-122"/>
              </a:rPr>
              <a:t>Conscious</a:t>
            </a:r>
          </a:p>
          <a:p>
            <a:pPr eaLnBrk="1" hangingPunct="1">
              <a:lnSpc>
                <a:spcPct val="80000"/>
              </a:lnSpc>
            </a:pPr>
            <a:r>
              <a:rPr lang="en-US" altLang="zh-CN" sz="2000" smtClean="0">
                <a:ea typeface="SimSun" pitchFamily="2" charset="-122"/>
              </a:rPr>
              <a:t>Unconscious</a:t>
            </a:r>
          </a:p>
          <a:p>
            <a:pPr eaLnBrk="1" hangingPunct="1">
              <a:lnSpc>
                <a:spcPct val="80000"/>
              </a:lnSpc>
            </a:pPr>
            <a:r>
              <a:rPr lang="en-US" altLang="zh-CN" sz="2000" smtClean="0">
                <a:ea typeface="SimSun" pitchFamily="2" charset="-122"/>
              </a:rPr>
              <a:t>Light-weight</a:t>
            </a:r>
          </a:p>
          <a:p>
            <a:pPr eaLnBrk="1" hangingPunct="1">
              <a:lnSpc>
                <a:spcPct val="80000"/>
              </a:lnSpc>
            </a:pPr>
            <a:endParaRPr lang="en-US" altLang="zh-CN" sz="2000" smtClean="0">
              <a:ea typeface="SimSun" pitchFamily="2" charset="-122"/>
            </a:endParaRPr>
          </a:p>
          <a:p>
            <a:pPr eaLnBrk="1" hangingPunct="1">
              <a:lnSpc>
                <a:spcPct val="80000"/>
              </a:lnSpc>
              <a:buFontTx/>
              <a:buNone/>
            </a:pPr>
            <a:r>
              <a:rPr lang="en-US" altLang="zh-CN" sz="2000" smtClean="0">
                <a:ea typeface="SimSun" pitchFamily="2" charset="-122"/>
              </a:rPr>
              <a:t>Double Human Crutch</a:t>
            </a:r>
          </a:p>
          <a:p>
            <a:pPr eaLnBrk="1" hangingPunct="1">
              <a:lnSpc>
                <a:spcPct val="80000"/>
              </a:lnSpc>
            </a:pPr>
            <a:r>
              <a:rPr lang="en-US" altLang="zh-CN" sz="2000" smtClean="0">
                <a:ea typeface="SimSun" pitchFamily="2" charset="-122"/>
              </a:rPr>
              <a:t>Conscious</a:t>
            </a:r>
          </a:p>
          <a:p>
            <a:pPr eaLnBrk="1" hangingPunct="1">
              <a:lnSpc>
                <a:spcPct val="80000"/>
              </a:lnSpc>
            </a:pPr>
            <a:r>
              <a:rPr lang="en-US" altLang="zh-CN" sz="2000" smtClean="0">
                <a:ea typeface="SimSun" pitchFamily="2" charset="-122"/>
              </a:rPr>
              <a:t>Able to walk with some assistance</a:t>
            </a:r>
          </a:p>
        </p:txBody>
      </p:sp>
      <p:pic>
        <p:nvPicPr>
          <p:cNvPr id="43012" name="Picture 7" descr="Fireman's Carry">
            <a:hlinkClick r:id="rId2" tooltip="Fireman's Carry"/>
          </p:cNvPr>
          <p:cNvPicPr>
            <a:picLocks noChangeAspect="1" noChangeArrowheads="1"/>
          </p:cNvPicPr>
          <p:nvPr>
            <p:ph sz="half" idx="4294967295"/>
          </p:nvPr>
        </p:nvPicPr>
        <p:blipFill>
          <a:blip r:embed="rId3"/>
          <a:srcRect/>
          <a:stretch>
            <a:fillRect/>
          </a:stretch>
        </p:blipFill>
        <p:spPr>
          <a:xfrm>
            <a:off x="5043488" y="2636838"/>
            <a:ext cx="4100512" cy="4538662"/>
          </a:xfrm>
          <a:ln>
            <a:solidFill>
              <a:schemeClr val="tx1"/>
            </a:solidFill>
          </a:ln>
        </p:spPr>
      </p:pic>
      <p:sp>
        <p:nvSpPr>
          <p:cNvPr id="43013" name="Line 10"/>
          <p:cNvSpPr>
            <a:spLocks noChangeShapeType="1"/>
          </p:cNvSpPr>
          <p:nvPr/>
        </p:nvSpPr>
        <p:spPr bwMode="auto">
          <a:xfrm>
            <a:off x="2771775" y="3644900"/>
            <a:ext cx="2016125" cy="0"/>
          </a:xfrm>
          <a:prstGeom prst="line">
            <a:avLst/>
          </a:prstGeom>
          <a:noFill/>
          <a:ln w="66675">
            <a:solidFill>
              <a:schemeClr val="tx1"/>
            </a:solidFill>
            <a:round/>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title"/>
          </p:nvPr>
        </p:nvSpPr>
        <p:spPr/>
        <p:txBody>
          <a:bodyPr>
            <a:normAutofit fontScale="90000"/>
          </a:bodyPr>
          <a:lstStyle/>
          <a:p>
            <a:pPr eaLnBrk="1" hangingPunct="1"/>
            <a:r>
              <a:rPr lang="en-US" altLang="zh-CN" smtClean="0">
                <a:ea typeface="SimSun" pitchFamily="2" charset="-122"/>
              </a:rPr>
              <a:t>EMERGENCY METHODS OF MOVING CASUALTIES</a:t>
            </a:r>
          </a:p>
        </p:txBody>
      </p:sp>
      <p:sp>
        <p:nvSpPr>
          <p:cNvPr id="44035" name="Rectangle 10"/>
          <p:cNvSpPr>
            <a:spLocks noGrp="1" noChangeArrowheads="1"/>
          </p:cNvSpPr>
          <p:nvPr>
            <p:ph type="body" idx="1"/>
          </p:nvPr>
        </p:nvSpPr>
        <p:spPr>
          <a:xfrm>
            <a:off x="685800" y="1820863"/>
            <a:ext cx="4749800" cy="3986212"/>
          </a:xfrm>
        </p:spPr>
        <p:txBody>
          <a:bodyPr/>
          <a:lstStyle/>
          <a:p>
            <a:pPr eaLnBrk="1" hangingPunct="1">
              <a:buFontTx/>
              <a:buNone/>
            </a:pPr>
            <a:r>
              <a:rPr lang="en-US" altLang="zh-CN" sz="2400" smtClean="0">
                <a:ea typeface="SimSun" pitchFamily="2" charset="-122"/>
              </a:rPr>
              <a:t>Two-handed Seat</a:t>
            </a:r>
          </a:p>
          <a:p>
            <a:pPr eaLnBrk="1" hangingPunct="1"/>
            <a:r>
              <a:rPr lang="en-US" altLang="zh-CN" sz="2400" smtClean="0">
                <a:ea typeface="SimSun" pitchFamily="2" charset="-122"/>
              </a:rPr>
              <a:t>Unable to walk with assistance</a:t>
            </a:r>
          </a:p>
          <a:p>
            <a:pPr eaLnBrk="1" hangingPunct="1"/>
            <a:r>
              <a:rPr lang="en-US" altLang="zh-CN" sz="2400" smtClean="0">
                <a:ea typeface="SimSun" pitchFamily="2" charset="-122"/>
              </a:rPr>
              <a:t>Able to use his arms to support</a:t>
            </a:r>
          </a:p>
          <a:p>
            <a:pPr eaLnBrk="1" hangingPunct="1"/>
            <a:endParaRPr lang="en-US" altLang="zh-CN" sz="2400" smtClean="0">
              <a:ea typeface="SimSun" pitchFamily="2" charset="-122"/>
            </a:endParaRPr>
          </a:p>
          <a:p>
            <a:pPr eaLnBrk="1" hangingPunct="1">
              <a:buFontTx/>
              <a:buNone/>
            </a:pPr>
            <a:r>
              <a:rPr lang="en-US" altLang="zh-CN" sz="2400" smtClean="0">
                <a:ea typeface="SimSun" pitchFamily="2" charset="-122"/>
              </a:rPr>
              <a:t>Three-handed Seat</a:t>
            </a:r>
          </a:p>
          <a:p>
            <a:pPr eaLnBrk="1" hangingPunct="1"/>
            <a:r>
              <a:rPr lang="en-US" altLang="zh-CN" sz="2400" smtClean="0">
                <a:ea typeface="SimSun" pitchFamily="2" charset="-122"/>
              </a:rPr>
              <a:t>Unable to walk with assistance</a:t>
            </a:r>
          </a:p>
          <a:p>
            <a:pPr eaLnBrk="1" hangingPunct="1"/>
            <a:r>
              <a:rPr lang="en-US" altLang="zh-CN" sz="2400" smtClean="0">
                <a:ea typeface="SimSun" pitchFamily="2" charset="-122"/>
              </a:rPr>
              <a:t>Usually with injury on one leg</a:t>
            </a:r>
          </a:p>
          <a:p>
            <a:pPr eaLnBrk="1" hangingPunct="1"/>
            <a:r>
              <a:rPr lang="en-US" altLang="zh-CN" sz="2400" smtClean="0">
                <a:ea typeface="SimSun" pitchFamily="2" charset="-122"/>
              </a:rPr>
              <a:t>Able to use his arms to support</a:t>
            </a:r>
          </a:p>
          <a:p>
            <a:pPr eaLnBrk="1" hangingPunct="1"/>
            <a:endParaRPr lang="en-US" altLang="zh-CN" sz="2400" smtClean="0">
              <a:ea typeface="SimSun" pitchFamily="2" charset="-122"/>
            </a:endParaRPr>
          </a:p>
          <a:p>
            <a:pPr eaLnBrk="1" hangingPunct="1"/>
            <a:endParaRPr lang="zh-CN" altLang="en-US" sz="2400" smtClean="0">
              <a:ea typeface="SimSun" pitchFamily="2" charset="-122"/>
            </a:endParaRPr>
          </a:p>
        </p:txBody>
      </p:sp>
      <p:pic>
        <p:nvPicPr>
          <p:cNvPr id="44036" name="Picture 7" descr="Two-hand seat carry">
            <a:hlinkClick r:id="rId2" tooltip="Two-hand seat carry"/>
          </p:cNvPr>
          <p:cNvPicPr>
            <a:picLocks noChangeAspect="1" noChangeArrowheads="1"/>
          </p:cNvPicPr>
          <p:nvPr>
            <p:ph sz="half" idx="4294967295"/>
          </p:nvPr>
        </p:nvPicPr>
        <p:blipFill>
          <a:blip r:embed="rId3"/>
          <a:srcRect/>
          <a:stretch>
            <a:fillRect/>
          </a:stretch>
        </p:blipFill>
        <p:spPr>
          <a:xfrm>
            <a:off x="5640388" y="1916113"/>
            <a:ext cx="3503612" cy="45307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z="2800" smtClean="0">
                <a:solidFill>
                  <a:srgbClr val="800000"/>
                </a:solidFill>
                <a:ea typeface="SimSun" pitchFamily="2" charset="-122"/>
              </a:rPr>
              <a:t>EMERGENCY METHODS OF MOVING CASUALTIES</a:t>
            </a:r>
          </a:p>
        </p:txBody>
      </p:sp>
      <p:sp>
        <p:nvSpPr>
          <p:cNvPr id="45059" name="Rectangle 3"/>
          <p:cNvSpPr>
            <a:spLocks noGrp="1" noChangeArrowheads="1"/>
          </p:cNvSpPr>
          <p:nvPr>
            <p:ph type="body" sz="half" idx="1"/>
          </p:nvPr>
        </p:nvSpPr>
        <p:spPr>
          <a:xfrm>
            <a:off x="685800" y="1820863"/>
            <a:ext cx="3478213" cy="3986212"/>
          </a:xfrm>
        </p:spPr>
        <p:txBody>
          <a:bodyPr/>
          <a:lstStyle/>
          <a:p>
            <a:pPr eaLnBrk="1" hangingPunct="1">
              <a:buFontTx/>
              <a:buNone/>
            </a:pPr>
            <a:endParaRPr lang="zh-CN" altLang="en-US" sz="2400" smtClean="0">
              <a:ea typeface="SimSun" pitchFamily="2" charset="-122"/>
            </a:endParaRPr>
          </a:p>
          <a:p>
            <a:pPr eaLnBrk="1" hangingPunct="1"/>
            <a:endParaRPr lang="zh-CN" altLang="en-US" sz="2400" smtClean="0">
              <a:ea typeface="SimSun" pitchFamily="2" charset="-122"/>
            </a:endParaRPr>
          </a:p>
        </p:txBody>
      </p:sp>
      <p:sp>
        <p:nvSpPr>
          <p:cNvPr id="91140" name="Rectangle 4"/>
          <p:cNvSpPr>
            <a:spLocks noChangeArrowheads="1"/>
          </p:cNvSpPr>
          <p:nvPr/>
        </p:nvSpPr>
        <p:spPr bwMode="auto">
          <a:xfrm>
            <a:off x="395288" y="2852738"/>
            <a:ext cx="4572000" cy="915987"/>
          </a:xfrm>
          <a:prstGeom prst="rect">
            <a:avLst/>
          </a:prstGeom>
          <a:noFill/>
          <a:ln w="9525">
            <a:noFill/>
            <a:miter lim="800000"/>
            <a:headEnd/>
            <a:tailEnd/>
          </a:ln>
          <a:effectLst/>
        </p:spPr>
        <p:txBody>
          <a:bodyPr>
            <a:spAutoFit/>
          </a:bodyPr>
          <a:lstStyle/>
          <a:p>
            <a:pPr eaLnBrk="1" hangingPunct="1">
              <a:defRPr/>
            </a:pPr>
            <a:r>
              <a:rPr lang="en-US" altLang="zh-CN" sz="1800">
                <a:solidFill>
                  <a:srgbClr val="FF9900"/>
                </a:solidFill>
                <a:latin typeface="Arial" charset="0"/>
                <a:ea typeface="宋体" charset="-122"/>
                <a:cs typeface="Arial" charset="0"/>
              </a:rPr>
              <a:t>Four-handed Seat</a:t>
            </a:r>
          </a:p>
          <a:p>
            <a:pPr eaLnBrk="1" hangingPunct="1">
              <a:defRPr/>
            </a:pPr>
            <a:r>
              <a:rPr lang="en-US" altLang="zh-CN" sz="1800" b="0">
                <a:effectLst>
                  <a:outerShdw blurRad="38100" dist="38100" dir="2700000" algn="tl">
                    <a:srgbClr val="C0C0C0"/>
                  </a:outerShdw>
                </a:effectLst>
                <a:latin typeface="Arial" charset="0"/>
                <a:ea typeface="宋体" charset="-122"/>
                <a:cs typeface="Arial" charset="0"/>
              </a:rPr>
              <a:t>Unable to walk with assistance</a:t>
            </a:r>
          </a:p>
          <a:p>
            <a:pPr eaLnBrk="1" hangingPunct="1">
              <a:defRPr/>
            </a:pPr>
            <a:r>
              <a:rPr lang="en-US" altLang="zh-CN" sz="1800" b="0">
                <a:effectLst>
                  <a:outerShdw blurRad="38100" dist="38100" dir="2700000" algn="tl">
                    <a:srgbClr val="C0C0C0"/>
                  </a:outerShdw>
                </a:effectLst>
                <a:latin typeface="Arial" charset="0"/>
                <a:ea typeface="宋体" charset="-122"/>
                <a:cs typeface="Arial" charset="0"/>
              </a:rPr>
              <a:t>Able to use his arms to support</a:t>
            </a:r>
          </a:p>
        </p:txBody>
      </p:sp>
      <p:pic>
        <p:nvPicPr>
          <p:cNvPr id="45061" name="Picture 6" descr="Four-hand seat carry">
            <a:hlinkClick r:id="rId2" tooltip="Four-hand seat carry"/>
          </p:cNvPr>
          <p:cNvPicPr>
            <a:picLocks noChangeAspect="1" noChangeArrowheads="1"/>
          </p:cNvPicPr>
          <p:nvPr>
            <p:ph sz="half" idx="2"/>
          </p:nvPr>
        </p:nvPicPr>
        <p:blipFill>
          <a:blip r:embed="rId3"/>
          <a:srcRect/>
          <a:stretch>
            <a:fillRect/>
          </a:stretch>
        </p:blipFill>
        <p:spPr>
          <a:xfrm>
            <a:off x="4348163" y="1557338"/>
            <a:ext cx="4108450" cy="530066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normAutofit fontScale="90000"/>
          </a:bodyPr>
          <a:lstStyle/>
          <a:p>
            <a:pPr eaLnBrk="1" hangingPunct="1"/>
            <a:r>
              <a:rPr lang="en-US" altLang="zh-CN" smtClean="0">
                <a:ea typeface="SimSun" pitchFamily="2" charset="-122"/>
              </a:rPr>
              <a:t>EMERGENCY METHODS OF MOVING CASUALTIES</a:t>
            </a:r>
          </a:p>
        </p:txBody>
      </p:sp>
      <p:sp>
        <p:nvSpPr>
          <p:cNvPr id="46083" name="Rectangle 10"/>
          <p:cNvSpPr>
            <a:spLocks noGrp="1" noChangeArrowheads="1"/>
          </p:cNvSpPr>
          <p:nvPr>
            <p:ph type="body" idx="1"/>
          </p:nvPr>
        </p:nvSpPr>
        <p:spPr/>
        <p:txBody>
          <a:bodyPr/>
          <a:lstStyle/>
          <a:p>
            <a:pPr eaLnBrk="1" hangingPunct="1">
              <a:buFontTx/>
              <a:buNone/>
            </a:pPr>
            <a:r>
              <a:rPr lang="en-US" altLang="zh-CN" smtClean="0">
                <a:ea typeface="SimSun" pitchFamily="2" charset="-122"/>
              </a:rPr>
              <a:t>Fore and Aft Method</a:t>
            </a:r>
          </a:p>
          <a:p>
            <a:pPr eaLnBrk="1" hangingPunct="1"/>
            <a:r>
              <a:rPr lang="en-US" altLang="zh-CN" smtClean="0">
                <a:ea typeface="SimSun" pitchFamily="2" charset="-122"/>
              </a:rPr>
              <a:t>Unconscious</a:t>
            </a:r>
          </a:p>
          <a:p>
            <a:pPr eaLnBrk="1" hangingPunct="1"/>
            <a:r>
              <a:rPr lang="en-US" altLang="zh-CN" smtClean="0">
                <a:ea typeface="SimSun" pitchFamily="2" charset="-122"/>
              </a:rPr>
              <a:t>Sustained abdominal injury</a:t>
            </a:r>
          </a:p>
          <a:p>
            <a:pPr eaLnBrk="1" hangingPunct="1"/>
            <a:endParaRPr lang="zh-CN" altLang="en-US" smtClean="0">
              <a:ea typeface="SimSun" pitchFamily="2" charset="-122"/>
            </a:endParaRPr>
          </a:p>
        </p:txBody>
      </p:sp>
      <p:pic>
        <p:nvPicPr>
          <p:cNvPr id="46084" name="Picture 7" descr="A The shorter bearer spreads the casualty's legs, kneels between the legs with his back to the casualty, and positions his hands behind the casualty's knees. The taller bearer kneels at the casualty's head, slides his hands under the arms and across the chest, and locks his hands. B The bearers rise together, lifting the casualty. C Alternate position, facing casualty.">
            <a:hlinkClick r:id="rId2" tooltip="A The shorter bearer spreads the casualty's legs, kneels between the legs with his back to the casualty, and positions his hands behind the casualty's knees. The taller bearer kneels at the casualty's head, slides his hands under the arms and across the chest, and locks his hands. B The bearers rise together, lifting the casualty. C Alternate position, facing casualty."/>
          </p:cNvPr>
          <p:cNvPicPr>
            <a:picLocks noChangeAspect="1" noChangeArrowheads="1"/>
          </p:cNvPicPr>
          <p:nvPr>
            <p:ph sz="half" idx="4294967295"/>
          </p:nvPr>
        </p:nvPicPr>
        <p:blipFill>
          <a:blip r:embed="rId3"/>
          <a:srcRect/>
          <a:stretch>
            <a:fillRect/>
          </a:stretch>
        </p:blipFill>
        <p:spPr>
          <a:xfrm>
            <a:off x="1141413" y="3357563"/>
            <a:ext cx="8002587" cy="280035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REMEMBER</a:t>
            </a:r>
            <a:endParaRPr lang="en-US" dirty="0"/>
          </a:p>
        </p:txBody>
      </p:sp>
      <p:sp>
        <p:nvSpPr>
          <p:cNvPr id="3" name="Content Placeholder 2"/>
          <p:cNvSpPr>
            <a:spLocks noGrp="1"/>
          </p:cNvSpPr>
          <p:nvPr>
            <p:ph idx="1"/>
          </p:nvPr>
        </p:nvSpPr>
        <p:spPr/>
        <p:txBody>
          <a:bodyPr/>
          <a:lstStyle/>
          <a:p>
            <a:pPr marL="0" indent="0">
              <a:spcBef>
                <a:spcPct val="55000"/>
              </a:spcBef>
              <a:buClr>
                <a:srgbClr val="C00000"/>
              </a:buClr>
              <a:buFont typeface="Wingdings 2" pitchFamily="18" charset="2"/>
              <a:buChar char=""/>
            </a:pPr>
            <a:r>
              <a:rPr lang="en-US" sz="2800" dirty="0" smtClean="0"/>
              <a:t>Medical emergencies can happen anytime.</a:t>
            </a:r>
          </a:p>
          <a:p>
            <a:pPr marL="0" indent="0">
              <a:spcBef>
                <a:spcPct val="55000"/>
              </a:spcBef>
              <a:buClr>
                <a:srgbClr val="C00000"/>
              </a:buClr>
              <a:buFont typeface="Wingdings 2" pitchFamily="18" charset="2"/>
              <a:buChar char=""/>
            </a:pPr>
            <a:r>
              <a:rPr lang="en-US" sz="2800" dirty="0" smtClean="0"/>
              <a:t>Act quickly, calmly, and correctly.</a:t>
            </a:r>
          </a:p>
          <a:p>
            <a:pPr>
              <a:buClr>
                <a:srgbClr val="C00000"/>
              </a:buCl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effectLst>
                  <a:outerShdw blurRad="38100" dist="38100" dir="2700000" algn="tl">
                    <a:srgbClr val="C0C0C0"/>
                  </a:outerShdw>
                </a:effectLst>
              </a:rPr>
              <a:t>ASSESS THE SCENE</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a:lnSpc>
                <a:spcPct val="90000"/>
              </a:lnSpc>
              <a:spcBef>
                <a:spcPct val="55000"/>
              </a:spcBef>
              <a:buClr>
                <a:srgbClr val="800000"/>
              </a:buClr>
              <a:buSzPct val="115000"/>
              <a:buFont typeface="Wingdings 2" pitchFamily="18" charset="2"/>
              <a:buChar char=""/>
            </a:pPr>
            <a:r>
              <a:rPr lang="en-US" dirty="0" smtClean="0">
                <a:latin typeface="Arial" pitchFamily="34" charset="0"/>
                <a:cs typeface="Arial" pitchFamily="34" charset="0"/>
              </a:rPr>
              <a:t>Evaluate the scene</a:t>
            </a:r>
          </a:p>
          <a:p>
            <a:pPr>
              <a:lnSpc>
                <a:spcPct val="90000"/>
              </a:lnSpc>
              <a:spcBef>
                <a:spcPct val="55000"/>
              </a:spcBef>
              <a:buClr>
                <a:srgbClr val="800000"/>
              </a:buClr>
              <a:buSzPct val="115000"/>
              <a:buFont typeface="Wingdings 2" pitchFamily="18" charset="2"/>
              <a:buChar char=""/>
            </a:pPr>
            <a:r>
              <a:rPr lang="en-US" dirty="0" smtClean="0">
                <a:latin typeface="Arial" pitchFamily="34" charset="0"/>
                <a:cs typeface="Arial" pitchFamily="34" charset="0"/>
              </a:rPr>
              <a:t>Assess safety</a:t>
            </a:r>
          </a:p>
          <a:p>
            <a:pPr>
              <a:lnSpc>
                <a:spcPct val="90000"/>
              </a:lnSpc>
              <a:spcBef>
                <a:spcPct val="55000"/>
              </a:spcBef>
              <a:buClr>
                <a:srgbClr val="800000"/>
              </a:buClr>
              <a:buSzPct val="115000"/>
              <a:buFont typeface="Wingdings 2" pitchFamily="18" charset="2"/>
              <a:buChar char=""/>
            </a:pPr>
            <a:r>
              <a:rPr lang="en-US" dirty="0" smtClean="0">
                <a:latin typeface="Arial" pitchFamily="34" charset="0"/>
                <a:cs typeface="Arial" pitchFamily="34" charset="0"/>
              </a:rPr>
              <a:t>Prioritize care</a:t>
            </a:r>
          </a:p>
          <a:p>
            <a:pPr>
              <a:lnSpc>
                <a:spcPct val="90000"/>
              </a:lnSpc>
              <a:spcBef>
                <a:spcPct val="55000"/>
              </a:spcBef>
              <a:buClr>
                <a:srgbClr val="800000"/>
              </a:buClr>
              <a:buSzPct val="115000"/>
              <a:buFont typeface="Wingdings 2" pitchFamily="18" charset="2"/>
              <a:buChar char=""/>
            </a:pPr>
            <a:r>
              <a:rPr lang="da-DK" dirty="0" smtClean="0">
                <a:latin typeface="Arial" pitchFamily="34" charset="0"/>
                <a:cs typeface="Arial" pitchFamily="34" charset="0"/>
              </a:rPr>
              <a:t>Check for medical alert tags</a:t>
            </a:r>
            <a:endParaRPr lang="en-US" dirty="0" smtClean="0">
              <a:latin typeface="Arial" pitchFamily="34" charset="0"/>
              <a:cs typeface="Arial" pitchFamily="34" charset="0"/>
            </a:endParaRPr>
          </a:p>
          <a:p>
            <a:pPr>
              <a:lnSpc>
                <a:spcPct val="90000"/>
              </a:lnSpc>
              <a:spcBef>
                <a:spcPct val="55000"/>
              </a:spcBef>
              <a:buClr>
                <a:srgbClr val="800000"/>
              </a:buClr>
              <a:buSzPct val="115000"/>
              <a:buFont typeface="Wingdings 2" pitchFamily="18" charset="2"/>
              <a:buChar char=""/>
            </a:pPr>
            <a:r>
              <a:rPr lang="en-US" dirty="0" smtClean="0">
                <a:latin typeface="Arial" pitchFamily="34" charset="0"/>
                <a:cs typeface="Arial" pitchFamily="34" charset="0"/>
              </a:rPr>
              <a:t>Do head-to-toe check</a:t>
            </a:r>
          </a:p>
          <a:p>
            <a:pPr>
              <a:lnSpc>
                <a:spcPct val="90000"/>
              </a:lnSpc>
              <a:spcBef>
                <a:spcPct val="55000"/>
              </a:spcBef>
              <a:buClr>
                <a:srgbClr val="800000"/>
              </a:buClr>
              <a:buSzPct val="115000"/>
              <a:buFont typeface="Wingdings 2" pitchFamily="18" charset="2"/>
              <a:buChar char=""/>
            </a:pPr>
            <a:r>
              <a:rPr lang="en-US" dirty="0" smtClean="0">
                <a:latin typeface="Arial" pitchFamily="34" charset="0"/>
                <a:cs typeface="Arial" pitchFamily="34" charset="0"/>
              </a:rPr>
              <a:t>Move only if necessary</a:t>
            </a:r>
            <a:endParaRPr lang="en-US" dirty="0"/>
          </a:p>
        </p:txBody>
      </p:sp>
      <p:pic>
        <p:nvPicPr>
          <p:cNvPr id="4" name="Picture 2" descr="clipboard in hands blue tint copy"/>
          <p:cNvPicPr>
            <a:picLocks noChangeAspect="1" noChangeArrowheads="1"/>
          </p:cNvPicPr>
          <p:nvPr/>
        </p:nvPicPr>
        <p:blipFill>
          <a:blip r:embed="rId2">
            <a:lum bright="6000"/>
          </a:blip>
          <a:srcRect/>
          <a:stretch>
            <a:fillRect/>
          </a:stretch>
        </p:blipFill>
        <p:spPr bwMode="auto">
          <a:xfrm>
            <a:off x="5105400" y="1905000"/>
            <a:ext cx="4038600" cy="4953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ABC OF FIRST AID</a:t>
            </a:r>
            <a:endParaRPr lang="en-US" dirty="0"/>
          </a:p>
        </p:txBody>
      </p:sp>
      <p:sp>
        <p:nvSpPr>
          <p:cNvPr id="3" name="Content Placeholder 2"/>
          <p:cNvSpPr>
            <a:spLocks noGrp="1"/>
          </p:cNvSpPr>
          <p:nvPr>
            <p:ph idx="1"/>
          </p:nvPr>
        </p:nvSpPr>
        <p:spPr/>
        <p:txBody>
          <a:bodyPr>
            <a:normAutofit/>
          </a:bodyPr>
          <a:lstStyle/>
          <a:p>
            <a:pPr>
              <a:buNone/>
            </a:pPr>
            <a:r>
              <a:rPr lang="en-US" dirty="0" smtClean="0"/>
              <a:t>The ABC of basic life support (Airway, Breathing, and Circulation) </a:t>
            </a:r>
          </a:p>
          <a:p>
            <a:r>
              <a:rPr lang="en-US" dirty="0" smtClean="0"/>
              <a:t> Airway must be open so that air containing oxygen enters the body </a:t>
            </a:r>
          </a:p>
          <a:p>
            <a:r>
              <a:rPr lang="en-US" dirty="0" smtClean="0"/>
              <a:t> Breathing must take place so that oxygen passes through the lungs into the blood stream </a:t>
            </a:r>
          </a:p>
          <a:p>
            <a:r>
              <a:rPr lang="en-US" dirty="0" smtClean="0"/>
              <a:t> The heart must circulate the oxygen carrying blood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RULES OF FIRST AID</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t>Reach the accident spot quickly.</a:t>
            </a:r>
          </a:p>
          <a:p>
            <a:r>
              <a:rPr lang="en-US" dirty="0" smtClean="0"/>
              <a:t>Be calm methodically and quick</a:t>
            </a:r>
          </a:p>
          <a:p>
            <a:r>
              <a:rPr lang="en-US" dirty="0" smtClean="0"/>
              <a:t>Look for the following</a:t>
            </a:r>
          </a:p>
          <a:p>
            <a:pPr>
              <a:buNone/>
            </a:pPr>
            <a:r>
              <a:rPr lang="en-US" dirty="0" smtClean="0"/>
              <a:t>            -Is there severe bleeding</a:t>
            </a:r>
          </a:p>
          <a:p>
            <a:pPr>
              <a:buNone/>
            </a:pPr>
            <a:r>
              <a:rPr lang="en-US" dirty="0" smtClean="0"/>
              <a:t>            -Is the shock light or severe.</a:t>
            </a:r>
          </a:p>
          <a:p>
            <a:r>
              <a:rPr lang="en-US" dirty="0" smtClean="0"/>
              <a:t>Start artificial respiration</a:t>
            </a:r>
          </a:p>
          <a:p>
            <a:r>
              <a:rPr lang="en-US" dirty="0" smtClean="0"/>
              <a:t>Stop bleeding by pressing on the point.</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RULES OF FIRST AID</a:t>
            </a:r>
            <a:endParaRPr lang="en-US" dirty="0"/>
          </a:p>
        </p:txBody>
      </p:sp>
      <p:sp>
        <p:nvSpPr>
          <p:cNvPr id="3" name="Content Placeholder 2"/>
          <p:cNvSpPr>
            <a:spLocks noGrp="1"/>
          </p:cNvSpPr>
          <p:nvPr>
            <p:ph idx="1"/>
          </p:nvPr>
        </p:nvSpPr>
        <p:spPr/>
        <p:txBody>
          <a:bodyPr/>
          <a:lstStyle/>
          <a:p>
            <a:r>
              <a:rPr lang="en-US" dirty="0" smtClean="0"/>
              <a:t>Treat for shock</a:t>
            </a:r>
          </a:p>
          <a:p>
            <a:r>
              <a:rPr lang="en-US" dirty="0" smtClean="0"/>
              <a:t>Avoid handling the casualty unnecessarily</a:t>
            </a:r>
          </a:p>
          <a:p>
            <a:r>
              <a:rPr lang="en-US" dirty="0" smtClean="0"/>
              <a:t>Inspect the area</a:t>
            </a:r>
          </a:p>
          <a:p>
            <a:r>
              <a:rPr lang="en-US" dirty="0" smtClean="0"/>
              <a:t>Clear the crowd with nice word</a:t>
            </a:r>
          </a:p>
          <a:p>
            <a:r>
              <a:rPr lang="en-US" dirty="0" smtClean="0"/>
              <a:t>Note the weather</a:t>
            </a:r>
          </a:p>
          <a:p>
            <a:r>
              <a:rPr lang="en-US" dirty="0" smtClean="0"/>
              <a:t>Reassure the casualty</a:t>
            </a:r>
          </a:p>
          <a:p>
            <a:r>
              <a:rPr lang="en-US" dirty="0" smtClean="0"/>
              <a:t>Arrange for </a:t>
            </a:r>
            <a:r>
              <a:rPr lang="en-US" dirty="0" smtClean="0"/>
              <a:t>dispatch</a:t>
            </a:r>
            <a:endParaRPr lang="en-US" dirty="0" smtClean="0"/>
          </a:p>
          <a:p>
            <a:r>
              <a:rPr lang="en-US" dirty="0" smtClean="0"/>
              <a:t>Do not attempt too much.</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TotalTime>
  <Words>2046</Words>
  <Application>Microsoft Office PowerPoint</Application>
  <PresentationFormat>On-screen Show (4:3)</PresentationFormat>
  <Paragraphs>369</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   BASIC FIRST AID</vt:lpstr>
      <vt:lpstr>FIRST AID</vt:lpstr>
      <vt:lpstr>FIRST AID</vt:lpstr>
      <vt:lpstr>OBJECTIVES OF FIRST AID</vt:lpstr>
      <vt:lpstr>SCOPE OF FIRST AID</vt:lpstr>
      <vt:lpstr>ASSESS THE SCENE</vt:lpstr>
      <vt:lpstr>ABC OF FIRST AID</vt:lpstr>
      <vt:lpstr>RULES OF FIRST AID</vt:lpstr>
      <vt:lpstr>RULES OF FIRST AID</vt:lpstr>
      <vt:lpstr>CONTENTS OF A FIRST AID KIT</vt:lpstr>
      <vt:lpstr>FAINTING</vt:lpstr>
      <vt:lpstr>FAINTING</vt:lpstr>
      <vt:lpstr>FAINTING</vt:lpstr>
      <vt:lpstr>ADMINISTER CPR</vt:lpstr>
      <vt:lpstr>CHOKING</vt:lpstr>
      <vt:lpstr>STITCH</vt:lpstr>
      <vt:lpstr>CRAMP</vt:lpstr>
      <vt:lpstr>BLEEDING</vt:lpstr>
      <vt:lpstr>FRACTURE</vt:lpstr>
      <vt:lpstr>FRACTURE</vt:lpstr>
      <vt:lpstr>FRACTURE</vt:lpstr>
      <vt:lpstr>FRACTURE</vt:lpstr>
      <vt:lpstr>DISLOCATIONS</vt:lpstr>
      <vt:lpstr>FRACTURES AND DISLOCATIONS</vt:lpstr>
      <vt:lpstr>STRAINS</vt:lpstr>
      <vt:lpstr>SPRAINS</vt:lpstr>
      <vt:lpstr>SPRAINS</vt:lpstr>
      <vt:lpstr>Slide 28</vt:lpstr>
      <vt:lpstr>HEAT EXHAUSTION</vt:lpstr>
      <vt:lpstr>BURNS</vt:lpstr>
      <vt:lpstr>TYPES OF BURNS</vt:lpstr>
      <vt:lpstr>DEGREE OF BURN</vt:lpstr>
      <vt:lpstr>MINOR BURNS  (FIRST DEGREE BURNS)</vt:lpstr>
      <vt:lpstr>SEVERE BURNS  (SECOND AND THIRD DEGREE BURNS)</vt:lpstr>
      <vt:lpstr>SEVERE BURNS   (SECOND AND THIRD DEGREE BURNS)</vt:lpstr>
      <vt:lpstr>ELECTRICAL SHOCK</vt:lpstr>
      <vt:lpstr>ELECTRICAL SHOCK</vt:lpstr>
      <vt:lpstr>ELECTRICAL SHOCK</vt:lpstr>
      <vt:lpstr>POISONING</vt:lpstr>
      <vt:lpstr>   TYPES OF POISONING </vt:lpstr>
      <vt:lpstr>POISONING</vt:lpstr>
      <vt:lpstr>DOG BITES</vt:lpstr>
      <vt:lpstr>DOG BITES</vt:lpstr>
      <vt:lpstr>INSECT BITES – BEES, MITES, LEECHES &amp; WASPS</vt:lpstr>
      <vt:lpstr>FOREIGN BODIES IN EAR</vt:lpstr>
      <vt:lpstr>FOREIGN BODIES IN EYES</vt:lpstr>
      <vt:lpstr>FOREIGN BODIES IN NOSE</vt:lpstr>
      <vt:lpstr>FOREIGN BODIES IN THROAT</vt:lpstr>
      <vt:lpstr>EMERGENCY METHODS OF MOVING CASUALTIES</vt:lpstr>
      <vt:lpstr>EMERGENCY METHODS OF MOVING CASUALTIES</vt:lpstr>
      <vt:lpstr>EMERGENCY METHODS OF MOVING CASUALTIES</vt:lpstr>
      <vt:lpstr>EMERGENCY METHODS OF MOVING CASUALTIES</vt:lpstr>
      <vt:lpstr>EMERGENCY METHODS OF MOVING CASUALTIES</vt:lpstr>
      <vt:lpstr>POINTS TO REMEMBER</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FIRST AID</dc:title>
  <dc:creator>HOSPITAL MANAGMENT</dc:creator>
  <cp:lastModifiedBy>HOSPITAL MANAGMENT</cp:lastModifiedBy>
  <cp:revision>45</cp:revision>
  <dcterms:created xsi:type="dcterms:W3CDTF">2006-08-16T00:00:00Z</dcterms:created>
  <dcterms:modified xsi:type="dcterms:W3CDTF">2019-02-11T05:51:24Z</dcterms:modified>
</cp:coreProperties>
</file>